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Roche Sans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Caveat"/>
      <p:regular r:id="rId85"/>
      <p:bold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EE3723-1CCC-4BBF-8916-06535FEDA0CB}">
  <a:tblStyle styleId="{9CEE3723-1CCC-4BBF-8916-06535FEDA0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6.xml"/><Relationship Id="rId86" Type="http://schemas.openxmlformats.org/officeDocument/2006/relationships/font" Target="fonts/Caveat-bold.fntdata"/><Relationship Id="rId41" Type="http://schemas.openxmlformats.org/officeDocument/2006/relationships/slide" Target="slides/slide35.xml"/><Relationship Id="rId85" Type="http://schemas.openxmlformats.org/officeDocument/2006/relationships/font" Target="fonts/Caveat-regular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cheSans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ocheSans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cheSans-italic.fntdata"/><Relationship Id="rId34" Type="http://schemas.openxmlformats.org/officeDocument/2006/relationships/slide" Target="slides/slide28.xml"/><Relationship Id="rId78" Type="http://schemas.openxmlformats.org/officeDocument/2006/relationships/font" Target="fonts/RocheSans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Übungen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f320e68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f320e68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f320e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f320e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Finde Intercept und Slope: minimiere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5f320e7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5f320e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Multiple lineare regression: Y als lineare Funktion vieler Einflussgrössen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Interpretation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 ist es Y als lineare Funktion von zu schreiben (Bezug zur Matrix Notation, slide18)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 können wir die “Abweichung vom Modell” (das Residuum) berechnen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18becc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18becc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lösen wir ein solches Optimierungsproblem?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7fd9fc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7fd9fc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hoch-dimensionalen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 und </a:t>
            </a:r>
            <a:r>
              <a:rPr lang="en">
                <a:solidFill>
                  <a:srgbClr val="FF0000"/>
                </a:solidFill>
              </a:rPr>
              <a:t>nehme Bezug auf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5f320e7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5f320e7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grosses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18bec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18bec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f320e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f320e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Train/Test mit Flipchart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definieren wir ein gutes Modell?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Evtl Bias-Varianz Dilemma mit Flipchart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Noise,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f320e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f320e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Take Home Messages: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waren die Schwierigkeiten…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haben wir gelernt…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Jetzt neue Methoden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7fd9fc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7fd9fc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614a696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614a696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erste Methode ist eine Altbekannte…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 und Schrittweise Regression als Optimierungsproblem mit Nebenbedingungen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betrachtet verschieden Subgruppen: Sequenz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614a696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614a696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Verschiedene Strategien: generieren eine Sequenz von Subgruppen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Vorwärts: nehme die Kovariable die den grössten F-Wert ergibt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Rückwärts: eliminiere die Kovariable mit dem kleinsten F-Wert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das beste Modell (Subgruppe)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Diesen Prozess nennt man die Modellselektion!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614a696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614a696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614a696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614a696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Lösung: Approximierung des Generalisierungsfehlers mittels Trainingsdaten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Viele Approximationsverfahren: entweder Re-sampling oder Informationskriterium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14a69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14a69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Finde ein Modell das einen Kompromiss findet (minimiere Informationskriterium= Kompromiss Goodness-of-Fit + Modell Komplexität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614a6964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614a6964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Angewendet auf Dummy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Links: Kreuzvalidierungsfehler, Rechts: AIC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Optimales Modell mit 4 Prädiktoren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7fd9fc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7fd9fc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614a696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614a696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Subset-Selektion: hinzufügen oder eliminieren von Kovariablen (Koeffizienten auf Null setzen)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besprechen jetzt einen weiteren sehr wichtiger Regularisierungsansatz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 zwar beschränken wir die Grösse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614a696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614a696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Zeige dies auf Fllipchart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Level sets RSS=Ellipsoide mit OLS im Zentrum RSS(beta)=(beta-beta_ols)^T X^TX(beta-beta_ols)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Dh: bewegen wir uns weg vom OLS → grösseres RSS(beta)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 ist dort wo das Ellipsoid mit dem blauen Kreis zusammen trifft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OLS wird gegen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614a696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614a696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als Penalisierungs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kann zeigen, dass Formulierungen äquivalent sind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Penalisierungsformulierung werden wir öfters verwenden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Trade-off zwischen Good-ness-of-Fit und Modellkomplexität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614a6964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614a6964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Ähnlich wie bei Subset/Schrittweise Regression: berechne Ridge-Schätzer für eine Sequenz von Lambda’s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dann das beste Lambda mittels Kreuzvalidierung → Modellselektion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Implementiert im R-package glment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614a696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614a696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in R, Dummy Daten Beispiel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Glmnet alpha=0; wählt eine geeignete Lambda Sequenz automatisch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Traceplot: mit steigendem Lambda werden Koeffizienten zu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4a696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4a696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Kreuzvalidierung mittels cv.glment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7fd9fc2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7fd9fc2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7fd9fc2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7fd9fc2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7fd9fc2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7fd9fc2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7fd9fc2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7fd9fc2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Wenn du Zeit hast, wäre es gut zu erwähnen: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falls kategorielle Kovariablen mit mehr als zwei Kategorien gibt, muss man zuerst dummy kodieren.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Eventuell kann man über package H2O sprechen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7fd9fc2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7fd9fc2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7fd9fc2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7fd9fc2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924e5d9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924e5d9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7fd9fc2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17fd9fc2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924e5d9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924e5d9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1924e5d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1924e5d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Probleme betreffend “p gross, n klein” und deren Lösungsansätze spielen eine wichtige Rolle in vielen Disziplinen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Nicht immer offensichtlich: approximation nichtlinearer Zusammenhänge mittels sogn Splines und die Rolle von Ridge Regression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924e5d9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924e5d9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Spline?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Von links nach rechts: konstant, stückweise konstant und stückweise lineare Approximation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Splines: stückweise Polynome, die “glatt”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 Spline kann mittels sogn B-Spline Basisfunktionen beschrieben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1924e5d9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1924e5d9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Wie findet man eine solche Basis? Input: X, K und 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Gegeben eine B-Spline Basis; finde betas mittels kleinster Quadrate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Beispiel: N=100 → p=10 (1:10 Regel)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924e5d9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924e5d9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ookdown.org/staedler_n/highdimstats/" TargetMode="External"/><Relationship Id="rId4" Type="http://schemas.openxmlformats.org/officeDocument/2006/relationships/hyperlink" Target="https://github.com/staedlern/highdim_stats#read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79.png"/><Relationship Id="rId7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Relationship Id="rId5" Type="http://schemas.openxmlformats.org/officeDocument/2006/relationships/image" Target="../media/image108.png"/><Relationship Id="rId6" Type="http://schemas.openxmlformats.org/officeDocument/2006/relationships/image" Target="../media/image102.png"/><Relationship Id="rId7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Relationship Id="rId5" Type="http://schemas.openxmlformats.org/officeDocument/2006/relationships/image" Target="../media/image105.png"/><Relationship Id="rId6" Type="http://schemas.openxmlformats.org/officeDocument/2006/relationships/image" Target="../media/image104.png"/><Relationship Id="rId7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1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diesem Kurs geht es um…</a:t>
            </a:r>
            <a:endParaRPr sz="2730"/>
          </a:p>
        </p:txBody>
      </p:sp>
      <p:sp>
        <p:nvSpPr>
          <p:cNvPr id="209" name="Google Shape;209;p25"/>
          <p:cNvSpPr txBox="1"/>
          <p:nvPr/>
        </p:nvSpPr>
        <p:spPr>
          <a:xfrm>
            <a:off x="499050" y="1426113"/>
            <a:ext cx="81459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Hochdimensionale Daten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Werkzeuge zur Vorhersage und zur Feature Selektion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Viele praktische Übungen mit R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Online Skript: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https://bookdown.org/staedler_n/highdimstats/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Daten und R Code: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github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Lineare Regression und Methode der Kleinsten Quadrate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Überanpassung, Generalisierungsfehler und Bias-Varianz Dilemma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Subset Regression und Modellselektion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Ridge -, Lasso - und Elasticnet Regression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Klassifikation, Logistische Regression &amp; Elasticnet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Multiples Testen, Bonferroni und FDR Korrektur, Schrumpfung der Varianz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Statistik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Unversity of California, Berkely</a:t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</a:t>
            </a:r>
            <a:endParaRPr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388150" y="1110475"/>
            <a:ext cx="43851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=442 Patienten mit Diabetes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Y: Fortschreiten der Krankheit 1 Jahr nach Studienbeginn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X: Alter, Geschlecht, BMI, Blutdruck, Blutserum Werte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Aufgabe für den Statistiker: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Finde ein Modell, das den Krankheitsfortschritt (Y) vorhersagt.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Welche Variablen sind wichtige Faktoren?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71" y="1036075"/>
            <a:ext cx="4214628" cy="36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21825" y="4255400"/>
            <a:ext cx="43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Lineare Regression wurde erfunden für solche Aufgaben!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Lineare Regression</a:t>
            </a:r>
            <a:endParaRPr sz="2730"/>
          </a:p>
        </p:txBody>
      </p:sp>
      <p:grpSp>
        <p:nvGrpSpPr>
          <p:cNvPr id="245" name="Google Shape;245;p30"/>
          <p:cNvGrpSpPr/>
          <p:nvPr/>
        </p:nvGrpSpPr>
        <p:grpSpPr>
          <a:xfrm>
            <a:off x="509725" y="863075"/>
            <a:ext cx="3221400" cy="3234300"/>
            <a:chOff x="509725" y="786875"/>
            <a:chExt cx="3221400" cy="3234300"/>
          </a:xfrm>
        </p:grpSpPr>
        <p:grpSp>
          <p:nvGrpSpPr>
            <p:cNvPr id="246" name="Google Shape;246;p30"/>
            <p:cNvGrpSpPr/>
            <p:nvPr/>
          </p:nvGrpSpPr>
          <p:grpSpPr>
            <a:xfrm>
              <a:off x="509725" y="809975"/>
              <a:ext cx="3221400" cy="3211200"/>
              <a:chOff x="509725" y="1114775"/>
              <a:chExt cx="3221400" cy="3211200"/>
            </a:xfrm>
          </p:grpSpPr>
          <p:grpSp>
            <p:nvGrpSpPr>
              <p:cNvPr id="247" name="Google Shape;247;p30"/>
              <p:cNvGrpSpPr/>
              <p:nvPr/>
            </p:nvGrpSpPr>
            <p:grpSpPr>
              <a:xfrm>
                <a:off x="862475" y="1309300"/>
                <a:ext cx="2826600" cy="2581500"/>
                <a:chOff x="862475" y="1309300"/>
                <a:chExt cx="2826600" cy="2581500"/>
              </a:xfrm>
            </p:grpSpPr>
            <p:cxnSp>
              <p:nvCxnSpPr>
                <p:cNvPr id="248" name="Google Shape;248;p30"/>
                <p:cNvCxnSpPr/>
                <p:nvPr/>
              </p:nvCxnSpPr>
              <p:spPr>
                <a:xfrm flipH="1" rot="10800000">
                  <a:off x="862475" y="1309300"/>
                  <a:ext cx="300" cy="256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49" name="Google Shape;249;p30"/>
                <p:cNvCxnSpPr/>
                <p:nvPr/>
              </p:nvCxnSpPr>
              <p:spPr>
                <a:xfrm flipH="1" rot="10800000">
                  <a:off x="862775" y="3878500"/>
                  <a:ext cx="2826300" cy="12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50" name="Google Shape;250;p30"/>
              <p:cNvSpPr/>
              <p:nvPr/>
            </p:nvSpPr>
            <p:spPr>
              <a:xfrm>
                <a:off x="1037025" y="32668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1230825" y="29308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2112000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15770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1715425" y="27597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657725" y="22364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195100" y="23749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964575" y="21707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1632325" y="317835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436250" y="1730500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2857125" y="1871825"/>
                <a:ext cx="83100" cy="88500"/>
              </a:xfrm>
              <a:prstGeom prst="flowChartConnector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1" name="Google Shape;261;p30"/>
              <p:cNvCxnSpPr/>
              <p:nvPr/>
            </p:nvCxnSpPr>
            <p:spPr>
              <a:xfrm flipH="1">
                <a:off x="752125" y="1405300"/>
                <a:ext cx="2508000" cy="21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2" name="Google Shape;262;p30"/>
              <p:cNvSpPr txBox="1"/>
              <p:nvPr/>
            </p:nvSpPr>
            <p:spPr>
              <a:xfrm>
                <a:off x="3412525" y="3925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X</a:t>
                </a:r>
                <a:endParaRPr b="1"/>
              </a:p>
            </p:txBody>
          </p:sp>
          <p:sp>
            <p:nvSpPr>
              <p:cNvPr id="263" name="Google Shape;263;p30"/>
              <p:cNvSpPr txBox="1"/>
              <p:nvPr/>
            </p:nvSpPr>
            <p:spPr>
              <a:xfrm>
                <a:off x="509725" y="1114775"/>
                <a:ext cx="318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Y</a:t>
                </a:r>
                <a:endParaRPr b="1"/>
              </a:p>
            </p:txBody>
          </p:sp>
        </p:grpSp>
        <p:sp>
          <p:nvSpPr>
            <p:cNvPr id="264" name="Google Shape;264;p30"/>
            <p:cNvSpPr txBox="1"/>
            <p:nvPr/>
          </p:nvSpPr>
          <p:spPr>
            <a:xfrm>
              <a:off x="2372150" y="786875"/>
              <a:ext cx="119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</a:rPr>
                <a:t>Y = 𝛂+X𝛃</a:t>
              </a:r>
              <a:endParaRPr sz="1700">
                <a:solidFill>
                  <a:schemeClr val="accent1"/>
                </a:solidFill>
              </a:endParaRPr>
            </a:p>
          </p:txBody>
        </p:sp>
      </p:grpSp>
      <p:cxnSp>
        <p:nvCxnSpPr>
          <p:cNvPr id="265" name="Google Shape;265;p30"/>
          <p:cNvCxnSpPr>
            <a:endCxn id="255" idx="0"/>
          </p:cNvCxnSpPr>
          <p:nvPr/>
        </p:nvCxnSpPr>
        <p:spPr>
          <a:xfrm>
            <a:off x="2693875" y="1676325"/>
            <a:ext cx="5400" cy="331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0"/>
          <p:cNvSpPr txBox="1"/>
          <p:nvPr/>
        </p:nvSpPr>
        <p:spPr>
          <a:xfrm>
            <a:off x="2693875" y="1992225"/>
            <a:ext cx="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2559500" y="2571750"/>
            <a:ext cx="179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00FF"/>
                </a:solidFill>
              </a:rPr>
              <a:t>minimiere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rgbClr val="9900FF"/>
                </a:solidFill>
              </a:rPr>
              <a:t>RSS=∑r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r>
              <a:rPr b="1" baseline="30000" lang="en" sz="1800">
                <a:solidFill>
                  <a:srgbClr val="9900FF"/>
                </a:solidFill>
              </a:rPr>
              <a:t>2</a:t>
            </a:r>
            <a:endParaRPr sz="1800"/>
          </a:p>
        </p:txBody>
      </p:sp>
      <p:grpSp>
        <p:nvGrpSpPr>
          <p:cNvPr id="268" name="Google Shape;268;p30"/>
          <p:cNvGrpSpPr/>
          <p:nvPr/>
        </p:nvGrpSpPr>
        <p:grpSpPr>
          <a:xfrm>
            <a:off x="4612100" y="729500"/>
            <a:ext cx="3538625" cy="3486850"/>
            <a:chOff x="192500" y="729500"/>
            <a:chExt cx="3538625" cy="3486850"/>
          </a:xfrm>
        </p:grpSpPr>
        <p:sp>
          <p:nvSpPr>
            <p:cNvPr id="269" name="Google Shape;269;p30"/>
            <p:cNvSpPr txBox="1"/>
            <p:nvPr/>
          </p:nvSpPr>
          <p:spPr>
            <a:xfrm>
              <a:off x="2721400" y="3708450"/>
              <a:ext cx="93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</a:rPr>
                <a:t>x</a:t>
              </a:r>
              <a:r>
                <a:rPr b="1" baseline="-25000" lang="en" sz="2100">
                  <a:solidFill>
                    <a:srgbClr val="FF0000"/>
                  </a:solidFill>
                </a:rPr>
                <a:t>new</a:t>
              </a:r>
              <a:endParaRPr b="1" baseline="-25000" sz="2100">
                <a:solidFill>
                  <a:srgbClr val="FF0000"/>
                </a:solidFill>
              </a:endParaRPr>
            </a:p>
          </p:txBody>
        </p:sp>
        <p:grpSp>
          <p:nvGrpSpPr>
            <p:cNvPr id="270" name="Google Shape;270;p30"/>
            <p:cNvGrpSpPr/>
            <p:nvPr/>
          </p:nvGrpSpPr>
          <p:grpSpPr>
            <a:xfrm>
              <a:off x="509725" y="729500"/>
              <a:ext cx="3221400" cy="3291675"/>
              <a:chOff x="509725" y="729500"/>
              <a:chExt cx="3221400" cy="3291675"/>
            </a:xfrm>
          </p:grpSpPr>
          <p:grpSp>
            <p:nvGrpSpPr>
              <p:cNvPr id="271" name="Google Shape;271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72" name="Google Shape;272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73" name="Google Shape;273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74" name="Google Shape;274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75" name="Google Shape;275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6" name="Google Shape;286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85F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7" name="Google Shape;287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88" name="Google Shape;288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89" name="Google Shape;289;p30"/>
              <p:cNvSpPr txBox="1"/>
              <p:nvPr/>
            </p:nvSpPr>
            <p:spPr>
              <a:xfrm>
                <a:off x="2372200" y="729500"/>
                <a:ext cx="1289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285F4"/>
                    </a:solidFill>
                  </a:rPr>
                  <a:t>Y = </a:t>
                </a:r>
                <a:r>
                  <a:rPr lang="en" sz="1700">
                    <a:solidFill>
                      <a:schemeClr val="accent1"/>
                    </a:solidFill>
                  </a:rPr>
                  <a:t>𝛂+X𝛃</a:t>
                </a:r>
                <a:endParaRPr sz="1700">
                  <a:solidFill>
                    <a:srgbClr val="4285F4"/>
                  </a:solidFill>
                </a:endParaRPr>
              </a:p>
            </p:txBody>
          </p:sp>
        </p:grpSp>
        <p:cxnSp>
          <p:nvCxnSpPr>
            <p:cNvPr id="290" name="Google Shape;290;p30"/>
            <p:cNvCxnSpPr/>
            <p:nvPr/>
          </p:nvCxnSpPr>
          <p:spPr>
            <a:xfrm rot="10800000">
              <a:off x="2757400" y="3614650"/>
              <a:ext cx="11100" cy="315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30"/>
            <p:cNvSpPr/>
            <p:nvPr/>
          </p:nvSpPr>
          <p:spPr>
            <a:xfrm>
              <a:off x="2721400" y="1467700"/>
              <a:ext cx="83100" cy="88500"/>
            </a:xfrm>
            <a:prstGeom prst="flowChartConnector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30"/>
            <p:cNvCxnSpPr/>
            <p:nvPr/>
          </p:nvCxnSpPr>
          <p:spPr>
            <a:xfrm flipH="1" rot="10800000">
              <a:off x="868350" y="1528525"/>
              <a:ext cx="1900200" cy="4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30"/>
            <p:cNvCxnSpPr>
              <a:stCxn id="291" idx="4"/>
            </p:cNvCxnSpPr>
            <p:nvPr/>
          </p:nvCxnSpPr>
          <p:spPr>
            <a:xfrm>
              <a:off x="2762950" y="1556200"/>
              <a:ext cx="3000" cy="1984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descr="{\color{red}{\hat{y}_{\rm new}}}" id="294" name="Google Shape;294;p3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00" y="1377125"/>
              <a:ext cx="609076" cy="372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5" name="Google Shape;295;p30"/>
          <p:cNvCxnSpPr>
            <a:endCxn id="260" idx="0"/>
          </p:cNvCxnSpPr>
          <p:nvPr/>
        </p:nvCxnSpPr>
        <p:spPr>
          <a:xfrm>
            <a:off x="2898075" y="1525025"/>
            <a:ext cx="600" cy="118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2492750" y="1576400"/>
            <a:ext cx="11700" cy="270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658675" y="4097375"/>
            <a:ext cx="42627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Response Y ist kontinuierlich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Geraden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5065200" y="4166600"/>
            <a:ext cx="3767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Vorhersage neuer Datenpunkte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Gegeben: Zielgrösse und Kovariablen</a:t>
            </a:r>
            <a:endParaRPr/>
          </a:p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descr="Y=\beta_0+X_1 \beta_1+\dots+X_p\beta_p" id="307" name="Google Shape;307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37" y="1611245"/>
            <a:ext cx="501041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418225" y="2460025"/>
            <a:ext cx="79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: Einfluss auf Y bei Änderung in X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 und Fixierung aller anderen Variablen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645975"/>
            <a:ext cx="4062475" cy="408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1i},\ldots,x_{pi})\\i=1,\ldots,n" id="314" name="Google Shape;314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286675" y="1113775"/>
            <a:ext cx="41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p-dimensional Hyperebene an die Datenpunkte: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1&amp;x_{1,1} &amp; x_{1,2} &amp; \cdots &amp; x_{1,p} \\&#10;1&amp;x_{2,1} &amp; x_{2,2} &amp; \cdots &amp; x_{2,p} \\&#10;\vdots&amp;\vdots  &amp; \vdots  &amp; \ddots &amp; \vdots  \\&#10;1&amp;x_{n,1} &amp; x_{n,2} &amp; \cdots &amp; x_{n,p} &#10;\end{pmatrix}\begin{pmatrix}\beta_1 \\&#10;\beta_2 \\&#10;\vdots   \\&#10;\beta_{p}\end{pmatrix}\" id="322" name="Google Shape;322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433474"/>
            <a:ext cx="6456516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y_{1} \\&#10;y_{2} \\&#10;\vdots \\&#10;y_{n} &#10;\end{pmatrix}\approx " id="323" name="Google Shape;323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151675" y="1319650"/>
            <a:ext cx="4296600" cy="7056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 rot="5400000">
            <a:off x="7294125" y="2375420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2153450"/>
            <a:ext cx="5862470" cy="2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Residual Sum of Squares (RSS)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4077608" y="1633902"/>
            <a:ext cx="7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= </a:t>
            </a: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36" name="Google Shape;336;p34"/>
          <p:cNvSpPr/>
          <p:nvPr/>
        </p:nvSpPr>
        <p:spPr>
          <a:xfrm rot="5400000">
            <a:off x="4267923" y="1632947"/>
            <a:ext cx="209100" cy="12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Methode Kleinster Quadrate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3337625" y="1575560"/>
            <a:ext cx="2735735" cy="2428183"/>
            <a:chOff x="4572291" y="1199633"/>
            <a:chExt cx="3376200" cy="3074817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7401" y="1199633"/>
              <a:ext cx="2675223" cy="177116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7"/>
            <p:cNvSpPr txBox="1"/>
            <p:nvPr/>
          </p:nvSpPr>
          <p:spPr>
            <a:xfrm>
              <a:off x="4572291" y="3095150"/>
              <a:ext cx="3376200" cy="11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Doktorat in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Mathematik/</a:t>
              </a:r>
              <a:r>
                <a:rPr lang="en">
                  <a:solidFill>
                    <a:schemeClr val="dk1"/>
                  </a:solidFill>
                </a:rPr>
                <a:t>Statistik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Hochdimensionale Mischungsmodelle und Missing Data Probleme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0" y="1597875"/>
            <a:ext cx="2217799" cy="1374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1" name="Google Shape;81;p17"/>
          <p:cNvGrpSpPr/>
          <p:nvPr/>
        </p:nvGrpSpPr>
        <p:grpSpPr>
          <a:xfrm>
            <a:off x="6096038" y="1268800"/>
            <a:ext cx="3023100" cy="2560175"/>
            <a:chOff x="762038" y="2640400"/>
            <a:chExt cx="3023100" cy="2560175"/>
          </a:xfrm>
        </p:grpSpPr>
        <p:grpSp>
          <p:nvGrpSpPr>
            <p:cNvPr id="82" name="Google Shape;82;p17"/>
            <p:cNvGrpSpPr/>
            <p:nvPr/>
          </p:nvGrpSpPr>
          <p:grpSpPr>
            <a:xfrm>
              <a:off x="762038" y="3040901"/>
              <a:ext cx="3023100" cy="2159674"/>
              <a:chOff x="685838" y="3040901"/>
              <a:chExt cx="3023100" cy="2159674"/>
            </a:xfrm>
          </p:grpSpPr>
          <p:pic>
            <p:nvPicPr>
              <p:cNvPr id="83" name="Google Shape;8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8075" y="3040901"/>
                <a:ext cx="2158627" cy="1328375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4" name="Google Shape;84;p17"/>
              <p:cNvSpPr txBox="1"/>
              <p:nvPr/>
            </p:nvSpPr>
            <p:spPr>
              <a:xfrm>
                <a:off x="685838" y="4369275"/>
                <a:ext cx="30231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Molecular disease heterogeneity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Netzwerke &amp; Clustering in hochdimensionalen Daten</a:t>
                </a:r>
                <a:endParaRPr/>
              </a:p>
            </p:txBody>
          </p:sp>
        </p:grpSp>
        <p:sp>
          <p:nvSpPr>
            <p:cNvPr id="85" name="Google Shape;85;p17"/>
            <p:cNvSpPr txBox="1"/>
            <p:nvPr/>
          </p:nvSpPr>
          <p:spPr>
            <a:xfrm>
              <a:off x="1006700" y="2640400"/>
              <a:ext cx="2043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Post-Doc Amsterdam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397100" y="12688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Wattwil im Toggenburg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550350" y="12229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Studium in Zürich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06650" y="3118275"/>
            <a:ext cx="250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Nicolas Städler, 40 Jahre alt, Hobbies: Sport und Reisen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Schätzung der Regressions Koeffizienten mittels der “Methode Kleinster Quadrate” (</a:t>
            </a:r>
            <a:r>
              <a:rPr lang="en" sz="1800">
                <a:solidFill>
                  <a:srgbClr val="8499FF"/>
                </a:solidFill>
              </a:rPr>
              <a:t>Ordinary Least Squares, OLS</a:t>
            </a:r>
            <a:r>
              <a:rPr lang="en" sz="1800">
                <a:solidFill>
                  <a:schemeClr val="dk2"/>
                </a:solidFill>
              </a:rPr>
              <a:t>) </a:t>
            </a:r>
            <a:endParaRPr sz="1600"/>
          </a:p>
        </p:txBody>
      </p:sp>
      <p:pic>
        <p:nvPicPr>
          <p:cNvPr descr="\hat \beta=\text{arg}\min\limits_{\beta}\; \rm RSS(\beta)" id="344" name="Google Shape;344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5436975" y="2322675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Optimierungsproblem: </a:t>
            </a:r>
            <a:r>
              <a:rPr lang="en" sz="1800">
                <a:solidFill>
                  <a:schemeClr val="dk2"/>
                </a:solidFill>
              </a:rPr>
              <a:t>“Finde das Argument des Minimums”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Methode Kleinster Quadrate</a:t>
            </a:r>
            <a:endParaRPr sz="273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228566" y="977296"/>
            <a:ext cx="4715359" cy="4004024"/>
            <a:chOff x="76166" y="824896"/>
            <a:chExt cx="4715359" cy="4004024"/>
          </a:xfrm>
        </p:grpSpPr>
        <p:grpSp>
          <p:nvGrpSpPr>
            <p:cNvPr id="354" name="Google Shape;354;p36"/>
            <p:cNvGrpSpPr/>
            <p:nvPr/>
          </p:nvGrpSpPr>
          <p:grpSpPr>
            <a:xfrm>
              <a:off x="76166" y="824896"/>
              <a:ext cx="4647049" cy="4004024"/>
              <a:chOff x="1676400" y="820197"/>
              <a:chExt cx="5041824" cy="4249203"/>
            </a:xfrm>
          </p:grpSpPr>
          <p:sp>
            <p:nvSpPr>
              <p:cNvPr id="355" name="Google Shape;355;p36"/>
              <p:cNvSpPr txBox="1"/>
              <p:nvPr/>
            </p:nvSpPr>
            <p:spPr>
              <a:xfrm>
                <a:off x="1676400" y="820197"/>
                <a:ext cx="14484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</a:rPr>
                  <a:t>RSS(</a:t>
                </a: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r>
                  <a:rPr b="1" lang="en" sz="1800">
                    <a:solidFill>
                      <a:schemeClr val="dk1"/>
                    </a:solidFill>
                  </a:rPr>
                  <a:t>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6" name="Google Shape;356;p36"/>
              <p:cNvCxnSpPr/>
              <p:nvPr/>
            </p:nvCxnSpPr>
            <p:spPr>
              <a:xfrm rot="10800000">
                <a:off x="2305934" y="1222075"/>
                <a:ext cx="46800" cy="33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7" name="Google Shape;357;p36"/>
              <p:cNvCxnSpPr/>
              <p:nvPr/>
            </p:nvCxnSpPr>
            <p:spPr>
              <a:xfrm flipH="1" rot="10800000">
                <a:off x="2359224" y="4601575"/>
                <a:ext cx="43590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58" name="Google Shape;358;p36"/>
              <p:cNvSpPr txBox="1"/>
              <p:nvPr/>
            </p:nvSpPr>
            <p:spPr>
              <a:xfrm>
                <a:off x="6323550" y="4595700"/>
                <a:ext cx="346500" cy="4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endParaRPr/>
              </a:p>
            </p:txBody>
          </p:sp>
        </p:grpSp>
        <p:grpSp>
          <p:nvGrpSpPr>
            <p:cNvPr id="359" name="Google Shape;359;p36"/>
            <p:cNvGrpSpPr/>
            <p:nvPr/>
          </p:nvGrpSpPr>
          <p:grpSpPr>
            <a:xfrm>
              <a:off x="854550" y="1826850"/>
              <a:ext cx="3936975" cy="2633775"/>
              <a:chOff x="2759550" y="1826850"/>
              <a:chExt cx="3936975" cy="2633775"/>
            </a:xfrm>
          </p:grpSpPr>
          <p:sp>
            <p:nvSpPr>
              <p:cNvPr id="360" name="Google Shape;360;p36"/>
              <p:cNvSpPr/>
              <p:nvPr/>
            </p:nvSpPr>
            <p:spPr>
              <a:xfrm>
                <a:off x="2759550" y="1826850"/>
                <a:ext cx="3622596" cy="2329836"/>
              </a:xfrm>
              <a:custGeom>
                <a:rect b="b" l="l" r="r" t="t"/>
                <a:pathLst>
                  <a:path extrusionOk="0" h="39357" w="118202">
                    <a:moveTo>
                      <a:pt x="0" y="3709"/>
                    </a:moveTo>
                    <a:cubicBezTo>
                      <a:pt x="7089" y="9644"/>
                      <a:pt x="22833" y="39936"/>
                      <a:pt x="42533" y="39318"/>
                    </a:cubicBezTo>
                    <a:cubicBezTo>
                      <a:pt x="62233" y="38700"/>
                      <a:pt x="105591" y="6553"/>
                      <a:pt x="118202" y="0"/>
                    </a:cubicBezTo>
                  </a:path>
                </a:pathLst>
              </a:custGeom>
              <a:noFill/>
              <a:ln cap="flat" cmpd="sng" w="28575">
                <a:solidFill>
                  <a:srgbClr val="3365F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36"/>
              <p:cNvSpPr txBox="1"/>
              <p:nvPr/>
            </p:nvSpPr>
            <p:spPr>
              <a:xfrm>
                <a:off x="4715925" y="3691125"/>
                <a:ext cx="19806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rgbClr val="FF0000"/>
                    </a:solidFill>
                  </a:rPr>
                  <a:t>Ableitung gleich Null setzen!</a:t>
                </a:r>
                <a:endParaRPr sz="19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2" name="Google Shape;362;p36"/>
              <p:cNvCxnSpPr/>
              <p:nvPr/>
            </p:nvCxnSpPr>
            <p:spPr>
              <a:xfrm>
                <a:off x="3493359" y="4158477"/>
                <a:ext cx="11751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3" name="Google Shape;363;p36"/>
              <p:cNvSpPr/>
              <p:nvPr/>
            </p:nvSpPr>
            <p:spPr>
              <a:xfrm>
                <a:off x="3907875" y="387532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5098350" y="2849150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3368325" y="321227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6" name="Google Shape;366;p36"/>
              <p:cNvCxnSpPr/>
              <p:nvPr/>
            </p:nvCxnSpPr>
            <p:spPr>
              <a:xfrm flipH="1">
                <a:off x="5055200" y="3130125"/>
                <a:ext cx="113400" cy="1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7" name="Google Shape;367;p36"/>
              <p:cNvCxnSpPr/>
              <p:nvPr/>
            </p:nvCxnSpPr>
            <p:spPr>
              <a:xfrm>
                <a:off x="3447800" y="3493250"/>
                <a:ext cx="933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descr="\frac{\partial }{\partial \beta}\rm RSS(\beta)=0" id="368" name="Google Shape;368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370" name="Google Shape;370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371" name="Google Shape;371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</a:t>
            </a:r>
            <a:endParaRPr sz="1800"/>
          </a:p>
        </p:txBody>
      </p:sp>
      <p:sp>
        <p:nvSpPr>
          <p:cNvPr id="373" name="Google Shape;373;p36"/>
          <p:cNvSpPr txBox="1"/>
          <p:nvPr/>
        </p:nvSpPr>
        <p:spPr>
          <a:xfrm>
            <a:off x="5644275" y="4474050"/>
            <a:ext cx="33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#</a:t>
            </a:r>
            <a:r>
              <a:rPr lang="en" sz="1000">
                <a:solidFill>
                  <a:schemeClr val="dk2"/>
                </a:solidFill>
              </a:rPr>
              <a:t> Notiz: viele statistischen Verfahren haben keine geschlossene Lösung und müssen “numerisch” approximiert werden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Wie finden wir das Minimum einer Funktion?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4667325" y="1063200"/>
            <a:ext cx="389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Geschätzten Koeffizienten (mittels “kleinster Quadrate”)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Weitere statistische Kenngrössen, z.B. p-Werte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R-squared: wie gut passt das Modell zu den Daten?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37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Lineare Regression in R - Diabetes Beispiel</a:t>
            </a: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Überanpassung, Generalisierungsfehler und Bias-Varianz Dilemma</a:t>
            </a:r>
            <a:endParaRPr/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/>
        </p:nvSpPr>
        <p:spPr>
          <a:xfrm>
            <a:off x="603925" y="2834725"/>
            <a:ext cx="7308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Singularität der Designmatrix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Überanpassung an die Daten (sogn “Overfitting”)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Grosser Generalisierungsfehler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568825" y="1154250"/>
            <a:ext cx="737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Anzahl der Kovariablen ist gross im Vergleich zur Beobachtungen (p&gt;&gt;n)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 mit allen p Kovariablen, d.h. Y=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+</a:t>
            </a:r>
            <a:r>
              <a:rPr lang="en" sz="1800">
                <a:solidFill>
                  <a:schemeClr val="dk2"/>
                </a:solidFill>
              </a:rPr>
              <a:t>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+...+X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Wieso ist dies keine gute Ideen?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Daten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frac{\partial }{\partial \beta}\rm RSS(\beta)=0" id="405" name="Google Shape;405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24" y="1227350"/>
            <a:ext cx="2496284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f X^Ty=X^TX\beta" id="406" name="Google Shape;406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37" y="2121450"/>
            <a:ext cx="2450676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 Gleichungen mit p Unbekannten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Lösbar wenn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invertierbar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Wichtig: p&gt;n impliziert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singulär (d.h. nicht invertierbar)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hat \beta =\bf (X^T X)^{-1}X^Ty" id="409" name="Google Shape;409;p4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13" y="297802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770025" y="2008038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sp>
        <p:nvSpPr>
          <p:cNvPr id="412" name="Google Shape;41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Problem 1: Singularität der Designmatrix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Problem 2: Überanpassung an die Daten </a:t>
            </a:r>
            <a:endParaRPr sz="2730"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Zu viele erklärende Variablen führen zu einer Überanpassung an die Daten, s.g. “Overfitting”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Überanpassung bedeutet: das Modell beschreibt nicht nur das echte Signal, sondern auch den zufälligen 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Illustrieren dies mit Hilfe künstlich generierten Daten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26" name="Google Shape;426;p4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429" name="Google Shape;429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31" name="Google Shape;431;p4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433" name="Google Shape;433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981663"/>
            <a:ext cx="4140974" cy="2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875" y="462350"/>
            <a:ext cx="3105075" cy="36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604350" y="3795500"/>
            <a:ext cx="806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 Modell passt gut: 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=0.88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Regressionskoeffizient ist nahe beim wahren Wert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Was passiert wenn wir “noise” Kovariablen hinzufügen, d.h. p=4, 8, 15?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5438775" y="3649775"/>
            <a:ext cx="11904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5651625" y="2885275"/>
            <a:ext cx="2311500" cy="9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Univariates Modell “Orakel”</a:t>
            </a:r>
            <a:endParaRPr sz="2730"/>
          </a:p>
        </p:txBody>
      </p:sp>
      <p:sp>
        <p:nvSpPr>
          <p:cNvPr id="445" name="Google Shape;44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Überanpassung an die Daten</a:t>
            </a:r>
            <a:endParaRPr sz="273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/>
        </p:nvSpPr>
        <p:spPr>
          <a:xfrm>
            <a:off x="5796250" y="2370750"/>
            <a:ext cx="317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(rotes Kreuz) bewegen sich weg vom wahren Signal (blaue Linie)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nähern sich den Datenpunkten an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Modellierung von “Noise”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“overfits” die Daten</a:t>
            </a:r>
            <a:endParaRPr sz="1500"/>
          </a:p>
        </p:txBody>
      </p:sp>
      <p:grpSp>
        <p:nvGrpSpPr>
          <p:cNvPr id="453" name="Google Shape;453;p44"/>
          <p:cNvGrpSpPr/>
          <p:nvPr/>
        </p:nvGrpSpPr>
        <p:grpSpPr>
          <a:xfrm>
            <a:off x="5987375" y="401369"/>
            <a:ext cx="1653407" cy="1863195"/>
            <a:chOff x="6383713" y="184788"/>
            <a:chExt cx="1834063" cy="1952625"/>
          </a:xfrm>
        </p:grpSpPr>
        <p:pic>
          <p:nvPicPr>
            <p:cNvPr id="454" name="Google Shape;45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150" y="1152025"/>
            <a:ext cx="237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Biostatistiker in Roche Basel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67600" y="3127400"/>
            <a:ext cx="2418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Technology Assessment (HTA)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Predictive Modelling and Data Analytics (PMDA)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Bioinformatik &amp; Biomarker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62" y="1482024"/>
            <a:ext cx="2286175" cy="1508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1637400"/>
            <a:ext cx="1895225" cy="172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8"/>
          <p:cNvGrpSpPr/>
          <p:nvPr/>
        </p:nvGrpSpPr>
        <p:grpSpPr>
          <a:xfrm>
            <a:off x="6375550" y="1405825"/>
            <a:ext cx="2096901" cy="2028035"/>
            <a:chOff x="6375550" y="1405825"/>
            <a:chExt cx="2096901" cy="2028035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550" y="1485000"/>
              <a:ext cx="2096901" cy="1948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7070475" y="1405825"/>
              <a:ext cx="735900" cy="8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reference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coxnet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cforest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backward 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forward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3968838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Erhebung klinischer Biomarker anhand “Omics” Technologien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75550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Analyse hochdimensionaler Biomarker Daten, zB prädiktive Modellierung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68850" y="1405825"/>
            <a:ext cx="4667700" cy="1961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67000" y="1101725"/>
            <a:ext cx="4049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Klinische Biomarker und personalisierte Medizin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Überschätzung der Koeffizienten</a:t>
            </a:r>
            <a:endParaRPr sz="2730"/>
          </a:p>
        </p:txBody>
      </p:sp>
      <p:sp>
        <p:nvSpPr>
          <p:cNvPr id="462" name="Google Shape;462;p45"/>
          <p:cNvSpPr txBox="1"/>
          <p:nvPr/>
        </p:nvSpPr>
        <p:spPr>
          <a:xfrm>
            <a:off x="5978300" y="1228175"/>
            <a:ext cx="285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 gross: Überschätzung der Koeffizienten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Modelle bewegen sich weg von der Wahrheit (trotz gutem “Fit”)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1" y="1228175"/>
            <a:ext cx="5420578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 mit p=15</a:t>
            </a:r>
            <a:endParaRPr sz="2730"/>
          </a:p>
        </p:txBody>
      </p:sp>
      <p:sp>
        <p:nvSpPr>
          <p:cNvPr id="470" name="Google Shape;470;p46"/>
          <p:cNvSpPr txBox="1"/>
          <p:nvPr/>
        </p:nvSpPr>
        <p:spPr>
          <a:xfrm>
            <a:off x="3908400" y="860050"/>
            <a:ext cx="504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Perfekter Fit: “no residual degrees of freedom”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Koeffizienten nicht definiert wegen “</a:t>
            </a:r>
            <a:r>
              <a:rPr lang="en" sz="1500">
                <a:solidFill>
                  <a:schemeClr val="dk2"/>
                </a:solidFill>
              </a:rPr>
              <a:t>singularities</a:t>
            </a:r>
            <a:r>
              <a:rPr lang="en" sz="1500">
                <a:solidFill>
                  <a:schemeClr val="dk2"/>
                </a:solidFill>
              </a:rPr>
              <a:t>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p&gt;N impliziert X</a:t>
            </a:r>
            <a:r>
              <a:rPr baseline="30000" lang="en" sz="1500">
                <a:solidFill>
                  <a:schemeClr val="dk2"/>
                </a:solidFill>
              </a:rPr>
              <a:t>T</a:t>
            </a:r>
            <a:r>
              <a:rPr lang="en" sz="1500">
                <a:solidFill>
                  <a:schemeClr val="dk2"/>
                </a:solidFill>
              </a:rPr>
              <a:t>X </a:t>
            </a:r>
            <a:r>
              <a:rPr b="1" lang="en" sz="1500">
                <a:solidFill>
                  <a:schemeClr val="dk2"/>
                </a:solidFill>
              </a:rPr>
              <a:t>singulär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74" y="2128703"/>
            <a:ext cx="2705775" cy="1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50" y="62485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/>
          <p:nvPr/>
        </p:nvSpPr>
        <p:spPr>
          <a:xfrm>
            <a:off x="348725" y="1156975"/>
            <a:ext cx="4972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Ziel ist ein Modell mit guter Vorhersage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Neuer Input x</a:t>
            </a:r>
            <a:r>
              <a:rPr baseline="-25000" lang="en" sz="1800">
                <a:solidFill>
                  <a:schemeClr val="dk2"/>
                </a:solidFill>
              </a:rPr>
              <a:t>new</a:t>
            </a:r>
            <a:r>
              <a:rPr lang="en" sz="1800">
                <a:solidFill>
                  <a:schemeClr val="dk2"/>
                </a:solidFill>
              </a:rPr>
              <a:t>; Vorhersage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Generalisierungsfehler: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</a:t>
            </a:r>
            <a:r>
              <a:rPr lang="en" sz="2730" u="sng"/>
              <a:t>gutes</a:t>
            </a:r>
            <a:r>
              <a:rPr lang="en" sz="2730"/>
              <a:t> Modell? 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Der Generalisierungsfehler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  <p:sp>
        <p:nvSpPr>
          <p:cNvPr id="481" name="Google Shape;481;p47"/>
          <p:cNvSpPr txBox="1"/>
          <p:nvPr/>
        </p:nvSpPr>
        <p:spPr>
          <a:xfrm>
            <a:off x="311700" y="3263825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der Praxis: Training- &amp;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Root-mean-squared-error misst die zu erwartende Abweichung der Vorhersage</a:t>
            </a:r>
            <a:endParaRPr/>
          </a:p>
        </p:txBody>
      </p:sp>
      <p:pic>
        <p:nvPicPr>
          <p:cNvPr descr="\hat{y}=x_{\rm new}^T\hat\beta" id="482" name="Google Shape;482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700" y="1816275"/>
            <a:ext cx="1302600" cy="3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{\rm new}-\hat{y}" id="483" name="Google Shape;483;p4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00" y="2273650"/>
            <a:ext cx="985426" cy="2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/>
        </p:nvSpPr>
        <p:spPr>
          <a:xfrm>
            <a:off x="948400" y="362725"/>
            <a:ext cx="7305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Generalisierungsfehler</a:t>
            </a:r>
            <a:r>
              <a:rPr lang="en" sz="3100"/>
              <a:t> </a:t>
            </a:r>
            <a:endParaRPr sz="3100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= 𝛔</a:t>
            </a:r>
            <a:r>
              <a:rPr baseline="-25000" lang="en" sz="3100"/>
              <a:t>𝜺</a:t>
            </a:r>
            <a:r>
              <a:rPr baseline="30000" lang="en" sz="3100">
                <a:solidFill>
                  <a:schemeClr val="dk1"/>
                </a:solidFill>
              </a:rPr>
              <a:t>2</a:t>
            </a:r>
            <a:r>
              <a:rPr lang="en" sz="3100"/>
              <a:t>   +   Varianz   +   Bias</a:t>
            </a:r>
            <a:r>
              <a:rPr baseline="30000" lang="en" sz="3100"/>
              <a:t>2</a:t>
            </a:r>
            <a:endParaRPr baseline="30000" sz="3100"/>
          </a:p>
        </p:txBody>
      </p:sp>
      <p:sp>
        <p:nvSpPr>
          <p:cNvPr id="491" name="Google Shape;491;p48"/>
          <p:cNvSpPr/>
          <p:nvPr/>
        </p:nvSpPr>
        <p:spPr>
          <a:xfrm rot="-5400000">
            <a:off x="5683475" y="1319700"/>
            <a:ext cx="144300" cy="2760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 rot="-5400000">
            <a:off x="2800925" y="2096025"/>
            <a:ext cx="144300" cy="43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 txBox="1"/>
          <p:nvPr/>
        </p:nvSpPr>
        <p:spPr>
          <a:xfrm>
            <a:off x="2154375" y="2605900"/>
            <a:ext cx="193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inhärente Fehler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“Noise”</a:t>
            </a:r>
            <a:endParaRPr sz="1600"/>
          </a:p>
        </p:txBody>
      </p:sp>
      <p:sp>
        <p:nvSpPr>
          <p:cNvPr id="494" name="Google Shape;494;p48"/>
          <p:cNvSpPr txBox="1"/>
          <p:nvPr/>
        </p:nvSpPr>
        <p:spPr>
          <a:xfrm>
            <a:off x="4730525" y="2821300"/>
            <a:ext cx="24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Reduzierbarer Fehler</a:t>
            </a:r>
            <a:endParaRPr sz="1600"/>
          </a:p>
        </p:txBody>
      </p:sp>
      <p:sp>
        <p:nvSpPr>
          <p:cNvPr id="495" name="Google Shape;495;p48"/>
          <p:cNvSpPr txBox="1"/>
          <p:nvPr/>
        </p:nvSpPr>
        <p:spPr>
          <a:xfrm>
            <a:off x="628350" y="3401550"/>
            <a:ext cx="7813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Ein </a:t>
            </a:r>
            <a:r>
              <a:rPr lang="en" sz="1800" u="sng">
                <a:solidFill>
                  <a:schemeClr val="dk2"/>
                </a:solidFill>
              </a:rPr>
              <a:t>gutes</a:t>
            </a:r>
            <a:r>
              <a:rPr lang="en" sz="1800">
                <a:solidFill>
                  <a:schemeClr val="dk2"/>
                </a:solidFill>
              </a:rPr>
              <a:t> Modell versucht</a:t>
            </a:r>
            <a:r>
              <a:rPr lang="en" sz="1800">
                <a:solidFill>
                  <a:schemeClr val="dk2"/>
                </a:solidFill>
              </a:rPr>
              <a:t> den Reduzierbaren Fehler zu minimieren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Unter gewissen Annahmen: Varianz </a:t>
            </a:r>
            <a:r>
              <a:rPr lang="en" sz="1800">
                <a:solidFill>
                  <a:schemeClr val="dk2"/>
                </a:solidFill>
              </a:rPr>
              <a:t> ≅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Bias-Varianz Dilemma: komplexe Modelle (viele Kovariablen) haben einen kleinen Bias, aber eine grosse Var</a:t>
            </a:r>
            <a:r>
              <a:rPr lang="en" sz="1800">
                <a:solidFill>
                  <a:schemeClr val="dk2"/>
                </a:solidFill>
              </a:rPr>
              <a:t>ianz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6" name="Google Shape;496;p48"/>
          <p:cNvSpPr txBox="1"/>
          <p:nvPr/>
        </p:nvSpPr>
        <p:spPr>
          <a:xfrm>
            <a:off x="6011475" y="1667975"/>
            <a:ext cx="205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systematische Verzerrung (zum wahren Wert)?</a:t>
            </a:r>
            <a:endParaRPr sz="1500"/>
          </a:p>
        </p:txBody>
      </p:sp>
      <p:sp>
        <p:nvSpPr>
          <p:cNvPr id="497" name="Google Shape;497;p48"/>
          <p:cNvSpPr txBox="1"/>
          <p:nvPr/>
        </p:nvSpPr>
        <p:spPr>
          <a:xfrm>
            <a:off x="4031075" y="1667975"/>
            <a:ext cx="170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= wie “variable” (zerstreut) ist die Vorhersage?</a:t>
            </a:r>
            <a:endParaRPr sz="1500"/>
          </a:p>
        </p:txBody>
      </p:sp>
      <p:pic>
        <p:nvPicPr>
          <p:cNvPr descr="\sigma^2_{\epsilon} \frac{p}{N}" id="498" name="Google Shape;498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62" y="3813200"/>
            <a:ext cx="55777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900925" y="436525"/>
            <a:ext cx="7264800" cy="28866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9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6" name="Google Shape;506;p49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der Praxis…</a:t>
            </a:r>
            <a:endParaRPr sz="2730"/>
          </a:p>
        </p:txBody>
      </p:sp>
      <p:sp>
        <p:nvSpPr>
          <p:cNvPr id="507" name="Google Shape;507;p49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Training und Test 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Simulieren “Dummy”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 gut sind die Modelle p=1, 4, 8 und 15?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Beachte</a:t>
            </a:r>
            <a:r>
              <a:rPr lang="en" sz="1800">
                <a:solidFill>
                  <a:schemeClr val="dk2"/>
                </a:solidFill>
              </a:rPr>
              <a:t>: der inhärente Fehler ist σ=0.5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Für p=8 und 15: RMSE 6-8 mal grösser!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49"/>
          <p:cNvGrpSpPr/>
          <p:nvPr/>
        </p:nvGrpSpPr>
        <p:grpSpPr>
          <a:xfrm>
            <a:off x="5570741" y="317949"/>
            <a:ext cx="2777402" cy="3599205"/>
            <a:chOff x="5200613" y="36726"/>
            <a:chExt cx="2981325" cy="3871361"/>
          </a:xfrm>
        </p:grpSpPr>
        <p:pic>
          <p:nvPicPr>
            <p:cNvPr id="511" name="Google Shape;51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775" y="36726"/>
              <a:ext cx="2921025" cy="14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0775" y="1426600"/>
              <a:ext cx="2921025" cy="123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0613" y="2660313"/>
              <a:ext cx="2981325" cy="1247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Take Home Punkte</a:t>
            </a:r>
            <a:endParaRPr sz="2730"/>
          </a:p>
        </p:txBody>
      </p:sp>
      <p:sp>
        <p:nvSpPr>
          <p:cNvPr id="520" name="Google Shape;520;p5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Schwierigkeiten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Kleinste-Quadrate-Schätzer ist Singulär für p&gt;n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Überanpassung an die Daten “Overfitting”; R</a:t>
            </a:r>
            <a:r>
              <a:rPr baseline="30000" lang="en" sz="1829"/>
              <a:t>2</a:t>
            </a:r>
            <a:r>
              <a:rPr lang="en" sz="1829"/>
              <a:t> ist keine nützliche Grösse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Überschätzung der Regressionskoeffizienten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Konzepte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10:1 Faustregel: zur Vermeidung von Overfitting sollte p &lt; n/10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Generalisierungsfehler: Training, Testdaten, RMSE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Gutes Modell = kleiner Generalisierungsfehler!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Bias-Varianz Dilemma </a:t>
            </a:r>
            <a:endParaRPr sz="1829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/>
              <a:t>Jetzt: Methoden die gut funktionieren mit hochdimensionalen Daten!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Regression und Modellselektion</a:t>
            </a:r>
            <a:endParaRPr/>
          </a:p>
        </p:txBody>
      </p:sp>
      <p:sp>
        <p:nvSpPr>
          <p:cNvPr id="528" name="Google Shape;5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34" name="Google Shape;534;p5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5" name="Google Shape;535;p5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</a:t>
            </a:r>
            <a:r>
              <a:rPr lang="en" sz="1829">
                <a:solidFill>
                  <a:schemeClr val="dk2"/>
                </a:solidFill>
              </a:rPr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36" name="Google Shape;536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37" name="Google Shape;537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539" name="Google Shape;539;p5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Subset-Regression</a:t>
            </a:r>
            <a:endParaRPr sz="2730"/>
          </a:p>
        </p:txBody>
      </p:sp>
      <p:sp>
        <p:nvSpPr>
          <p:cNvPr id="545" name="Google Shape;545;p53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Minimiere Kleinste-Quadrate unter NB: nur Koeffizienten in S sind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OLS Schätzer basierend auf Subgruppe “S” von Kovariablen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Betrachte Sequenz </a:t>
            </a:r>
            <a:endParaRPr/>
          </a:p>
        </p:txBody>
      </p:sp>
      <p:sp>
        <p:nvSpPr>
          <p:cNvPr id="546" name="Google Shape;5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75" y="1405050"/>
            <a:ext cx="4245125" cy="1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75" y="2953125"/>
            <a:ext cx="4175700" cy="1244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1, S_2,\ldots,S_K" id="549" name="Google Shape;549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899" y="4197925"/>
            <a:ext cx="2105800" cy="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Best Subset- und Schrittweise Regression</a:t>
            </a:r>
            <a:endParaRPr sz="2730"/>
          </a:p>
        </p:txBody>
      </p:sp>
      <p:sp>
        <p:nvSpPr>
          <p:cNvPr id="555" name="Google Shape;555;p5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gibt verschieden Verfahren zur Generierung von Subgruppen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Vorwärtsselektion</a:t>
            </a:r>
            <a:r>
              <a:rPr lang="en"/>
              <a:t>: starte mit “leerem Modell”, füge wichtige Variablen schrittweise hinzu (F-Statistik)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Rückwärtsselektion</a:t>
            </a:r>
            <a:r>
              <a:rPr lang="en"/>
              <a:t>: starte mit “vollem Modell”, eliminiere schrittweise weniger wichtige Variablen (F-statistik)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Alle Subset-Selektion</a:t>
            </a:r>
            <a:r>
              <a:rPr lang="en"/>
              <a:t>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Sequenz von Subgruppen                           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Wähle die “beste” Subgruppe (bestes Modell)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_1, S_2,\ldots,S_K" id="557" name="Google Shape;557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743" y="2804875"/>
            <a:ext cx="1894332" cy="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13" name="Google Shape;113;p19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14" name="Google Shape;114;p19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15" name="Google Shape;115;p1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6" name="Google Shape;116;p1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7" name="Google Shape;117;p1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8" name="Google Shape;118;p1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9" name="Google Shape;119;p1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0" name="Google Shape;120;p19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21" name="Google Shape;121;p19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22" name="Google Shape;122;p19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23" name="Google Shape;123;p1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4" name="Google Shape;124;p19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25" name="Google Shape;125;p19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26" name="Google Shape;126;p19"/>
          <p:cNvSpPr txBox="1"/>
          <p:nvPr/>
        </p:nvSpPr>
        <p:spPr>
          <a:xfrm>
            <a:off x="5499250" y="4582975"/>
            <a:ext cx="36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Feature, Kovariable, Erklärende Variable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Zielgrösse, Response, Abhängige Variable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Ausgangslage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Hochdimensionale Daten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 gross, n klein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563" name="Google Shape;563;p55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K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564" name="Google Shape;5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5" name="Google Shape;565;p55"/>
          <p:cNvGrpSpPr/>
          <p:nvPr/>
        </p:nvGrpSpPr>
        <p:grpSpPr>
          <a:xfrm>
            <a:off x="1081985" y="757650"/>
            <a:ext cx="6125165" cy="2576450"/>
            <a:chOff x="1158185" y="2510250"/>
            <a:chExt cx="6125165" cy="2576450"/>
          </a:xfrm>
        </p:grpSpPr>
        <p:grpSp>
          <p:nvGrpSpPr>
            <p:cNvPr id="566" name="Google Shape;566;p55"/>
            <p:cNvGrpSpPr/>
            <p:nvPr/>
          </p:nvGrpSpPr>
          <p:grpSpPr>
            <a:xfrm>
              <a:off x="1158185" y="3082225"/>
              <a:ext cx="4758231" cy="947100"/>
              <a:chOff x="1158225" y="3463225"/>
              <a:chExt cx="4862284" cy="947100"/>
            </a:xfrm>
          </p:grpSpPr>
          <p:sp>
            <p:nvSpPr>
              <p:cNvPr id="567" name="Google Shape;567;p55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68" name="Google Shape;568;p55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69" name="Google Shape;569;p55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0" name="Google Shape;570;p55"/>
            <p:cNvSpPr/>
            <p:nvPr/>
          </p:nvSpPr>
          <p:spPr>
            <a:xfrm rot="5400000">
              <a:off x="3446550" y="6426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5"/>
            <p:cNvSpPr txBox="1"/>
            <p:nvPr/>
          </p:nvSpPr>
          <p:spPr>
            <a:xfrm>
              <a:off x="3109200" y="25102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grpSp>
          <p:nvGrpSpPr>
            <p:cNvPr id="572" name="Google Shape;572;p55"/>
            <p:cNvGrpSpPr/>
            <p:nvPr/>
          </p:nvGrpSpPr>
          <p:grpSpPr>
            <a:xfrm>
              <a:off x="1177200" y="4139600"/>
              <a:ext cx="4758149" cy="947100"/>
              <a:chOff x="794519" y="3463225"/>
              <a:chExt cx="4620908" cy="947100"/>
            </a:xfrm>
          </p:grpSpPr>
          <p:sp>
            <p:nvSpPr>
              <p:cNvPr id="573" name="Google Shape;573;p55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74" name="Google Shape;574;p55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</a:t>
                </a:r>
                <a:endParaRPr b="1"/>
              </a:p>
            </p:txBody>
          </p:sp>
        </p:grpSp>
        <p:sp>
          <p:nvSpPr>
            <p:cNvPr id="575" name="Google Shape;575;p55"/>
            <p:cNvSpPr txBox="1"/>
            <p:nvPr/>
          </p:nvSpPr>
          <p:spPr>
            <a:xfrm>
              <a:off x="6152050" y="33556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  <p:sp>
          <p:nvSpPr>
            <p:cNvPr id="576" name="Google Shape;576;p55"/>
            <p:cNvSpPr txBox="1"/>
            <p:nvPr/>
          </p:nvSpPr>
          <p:spPr>
            <a:xfrm>
              <a:off x="6152050" y="43589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sp>
        <p:nvSpPr>
          <p:cNvPr id="577" name="Google Shape;577;p55"/>
          <p:cNvSpPr/>
          <p:nvPr/>
        </p:nvSpPr>
        <p:spPr>
          <a:xfrm rot="10800000">
            <a:off x="6501625" y="3611350"/>
            <a:ext cx="211800" cy="5760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578" name="Google Shape;578;p55"/>
          <p:cNvSpPr txBox="1"/>
          <p:nvPr/>
        </p:nvSpPr>
        <p:spPr>
          <a:xfrm>
            <a:off x="6778500" y="3514600"/>
            <a:ext cx="211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Trainieren des Modells</a:t>
            </a:r>
            <a:endParaRPr sz="1900">
              <a:solidFill>
                <a:srgbClr val="0000FF"/>
              </a:solidFill>
            </a:endParaRPr>
          </a:p>
        </p:txBody>
      </p:sp>
      <p:sp>
        <p:nvSpPr>
          <p:cNvPr id="579" name="Google Shape;579;p55"/>
          <p:cNvSpPr/>
          <p:nvPr/>
        </p:nvSpPr>
        <p:spPr>
          <a:xfrm rot="10800000">
            <a:off x="6501625" y="4304725"/>
            <a:ext cx="211800" cy="3585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580" name="Google Shape;580;p55"/>
          <p:cNvSpPr txBox="1"/>
          <p:nvPr/>
        </p:nvSpPr>
        <p:spPr>
          <a:xfrm>
            <a:off x="6778500" y="4253125"/>
            <a:ext cx="25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Testen des Modells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</a:t>
            </a:r>
            <a:endParaRPr sz="2730"/>
          </a:p>
        </p:txBody>
      </p:sp>
      <p:sp>
        <p:nvSpPr>
          <p:cNvPr id="586" name="Google Shape;586;p5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Bestes Modell, kleinster Generalisierungsfehler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ist Teil des “Trainings”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LÖSUNG: Approximiere den Generalisierungsfehler mittels Trainingsdaten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Kreuzvalidierung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Informationskriterium, z.B. AIC, BIC, Cp-Wert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593" name="Google Shape;593;p5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5" name="Google Shape;595;p57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{9CEE3723-1CCC-4BBF-8916-06535FEDA0CB}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596" name="Google Shape;596;p57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597" name="Google Shape;597;p57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598" name="Google Shape;598;p57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599" name="Google Shape;599;p57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00" name="Google Shape;600;p57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601" name="Google Shape;601;p57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{9CEE3723-1CCC-4BBF-8916-06535FEDA0CB}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pic>
        <p:nvPicPr>
          <p:cNvPr descr="\rm Cp=\rm \frac{1}{n}RSS(\hat \beta)+2\frac{p}{n}\hat{\sigma}_{\epsilon}" id="607" name="Google Shape;607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38" y="2865950"/>
            <a:ext cx="5470776" cy="78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m AIC=\rm -2\;LogLik +2p" id="608" name="Google Shape;608;p5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462" y="4147650"/>
            <a:ext cx="5601150" cy="6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/>
        </p:nvSpPr>
        <p:spPr>
          <a:xfrm>
            <a:off x="443975" y="2465825"/>
            <a:ext cx="17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Beispiele:</a:t>
            </a:r>
            <a:endParaRPr sz="1900"/>
          </a:p>
        </p:txBody>
      </p:sp>
      <p:sp>
        <p:nvSpPr>
          <p:cNvPr id="610" name="Google Shape;610;p58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</a:t>
            </a:r>
            <a:endParaRPr sz="2730"/>
          </a:p>
        </p:txBody>
      </p:sp>
      <p:sp>
        <p:nvSpPr>
          <p:cNvPr id="617" name="Google Shape;617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Kreuzvalidierung</a:t>
            </a:r>
            <a:endParaRPr sz="1800"/>
          </a:p>
        </p:txBody>
      </p:sp>
      <p:sp>
        <p:nvSpPr>
          <p:cNvPr id="618" name="Google Shape;618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Informationskriterium</a:t>
            </a:r>
            <a:endParaRPr sz="1800"/>
          </a:p>
        </p:txBody>
      </p:sp>
      <p:sp>
        <p:nvSpPr>
          <p:cNvPr id="619" name="Google Shape;61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" name="Google Shape;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50" y="1735925"/>
            <a:ext cx="3641300" cy="25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 </a:t>
            </a:r>
            <a:endParaRPr sz="2730"/>
          </a:p>
        </p:txBody>
      </p:sp>
      <p:sp>
        <p:nvSpPr>
          <p:cNvPr id="627" name="Google Shape;627;p6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in R: regsubsets (leaps) und stepAIC (MASS)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 Vorwärtsselektion mittels AIC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28" name="Google Shape;6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1800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108" y="1640688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50" y="3320650"/>
            <a:ext cx="4181200" cy="1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637" name="Google Shape;63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43" name="Google Shape;643;p6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Nebenbedingung: beschränke die Grösse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Optimierungsproblem:</a:t>
            </a:r>
            <a:endParaRPr/>
          </a:p>
        </p:txBody>
      </p:sp>
      <p:sp>
        <p:nvSpPr>
          <p:cNvPr id="644" name="Google Shape;64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2"/>
          <p:cNvSpPr txBox="1"/>
          <p:nvPr/>
        </p:nvSpPr>
        <p:spPr>
          <a:xfrm>
            <a:off x="4872350" y="1887925"/>
            <a:ext cx="14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“</a:t>
            </a:r>
            <a:r>
              <a:rPr lang="en" sz="2200">
                <a:solidFill>
                  <a:schemeClr val="accent1"/>
                </a:solidFill>
              </a:rPr>
              <a:t>L2-Norm”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653" name="Google Shape;6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63"/>
          <p:cNvSpPr txBox="1"/>
          <p:nvPr/>
        </p:nvSpPr>
        <p:spPr>
          <a:xfrm>
            <a:off x="537775" y="982250"/>
            <a:ext cx="6649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Geometrische Anschauung: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55" name="Google Shape;6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50" y="779400"/>
            <a:ext cx="3533775" cy="10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3"/>
          <p:cNvSpPr txBox="1"/>
          <p:nvPr/>
        </p:nvSpPr>
        <p:spPr>
          <a:xfrm>
            <a:off x="5033375" y="2318000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grpSp>
        <p:nvGrpSpPr>
          <p:cNvPr id="657" name="Google Shape;657;p63"/>
          <p:cNvGrpSpPr/>
          <p:nvPr/>
        </p:nvGrpSpPr>
        <p:grpSpPr>
          <a:xfrm>
            <a:off x="461677" y="1936679"/>
            <a:ext cx="4351540" cy="3206881"/>
            <a:chOff x="461677" y="1936679"/>
            <a:chExt cx="4351540" cy="3206881"/>
          </a:xfrm>
        </p:grpSpPr>
        <p:pic>
          <p:nvPicPr>
            <p:cNvPr id="658" name="Google Shape;658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77" y="2072718"/>
              <a:ext cx="4351540" cy="3070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9" name="Google Shape;659;p63"/>
            <p:cNvCxnSpPr/>
            <p:nvPr/>
          </p:nvCxnSpPr>
          <p:spPr>
            <a:xfrm flipH="1">
              <a:off x="2614811" y="2456419"/>
              <a:ext cx="579300" cy="5652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0" name="Google Shape;660;p63"/>
            <p:cNvSpPr txBox="1"/>
            <p:nvPr/>
          </p:nvSpPr>
          <p:spPr>
            <a:xfrm>
              <a:off x="3117465" y="1936679"/>
              <a:ext cx="1132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L2 Penalization</a:t>
            </a:r>
            <a:endParaRPr sz="2730"/>
          </a:p>
        </p:txBody>
      </p:sp>
      <p:sp>
        <p:nvSpPr>
          <p:cNvPr id="666" name="Google Shape;666;p64"/>
          <p:cNvSpPr txBox="1"/>
          <p:nvPr>
            <p:ph idx="1" type="body"/>
          </p:nvPr>
        </p:nvSpPr>
        <p:spPr>
          <a:xfrm>
            <a:off x="311700" y="1017949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Nebenbedingung als Penalty (“Lagrange Multiplikator”)</a:t>
            </a:r>
            <a:endParaRPr sz="18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Alternative (äquivalente) Formulierung</a:t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sp>
        <p:nvSpPr>
          <p:cNvPr id="667" name="Google Shape;66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8" name="Google Shape;668;p64"/>
          <p:cNvGrpSpPr/>
          <p:nvPr/>
        </p:nvGrpSpPr>
        <p:grpSpPr>
          <a:xfrm>
            <a:off x="571580" y="2158029"/>
            <a:ext cx="7032241" cy="1630003"/>
            <a:chOff x="426275" y="1823450"/>
            <a:chExt cx="6415108" cy="1300050"/>
          </a:xfrm>
        </p:grpSpPr>
        <p:pic>
          <p:nvPicPr>
            <p:cNvPr id="669" name="Google Shape;66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275" y="1823450"/>
              <a:ext cx="6298451" cy="13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64"/>
            <p:cNvSpPr/>
            <p:nvPr/>
          </p:nvSpPr>
          <p:spPr>
            <a:xfrm rot="-5400000">
              <a:off x="4241876" y="2337700"/>
              <a:ext cx="230700" cy="11976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71" name="Google Shape;671;p64"/>
            <p:cNvSpPr/>
            <p:nvPr/>
          </p:nvSpPr>
          <p:spPr>
            <a:xfrm rot="-5400000">
              <a:off x="6108333" y="2344107"/>
              <a:ext cx="267600" cy="119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672" name="Google Shape;672;p64"/>
          <p:cNvSpPr txBox="1"/>
          <p:nvPr/>
        </p:nvSpPr>
        <p:spPr>
          <a:xfrm>
            <a:off x="4223400" y="4098000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6209075" y="3894600"/>
            <a:ext cx="2812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Modellkomplexität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Regularisierungs-, Strafterm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Lambda: Tuning-Parameter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74" name="Google Shape;674;p64"/>
          <p:cNvSpPr txBox="1"/>
          <p:nvPr/>
        </p:nvSpPr>
        <p:spPr>
          <a:xfrm>
            <a:off x="4094850" y="3894600"/>
            <a:ext cx="189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Goodness-of-Fit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36" name="Google Shape;136;p20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37" name="Google Shape;137;p20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38" name="Google Shape;138;p2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39" name="Google Shape;139;p2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0" name="Google Shape;140;p2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1" name="Google Shape;141;p2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2" name="Google Shape;142;p2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3" name="Google Shape;143;p20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44" name="Google Shape;144;p20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45" name="Google Shape;145;p20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46" name="Google Shape;146;p2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7" name="Google Shape;147;p20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48" name="Google Shape;148;p20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0" name="Google Shape;150;p20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1" name="Google Shape;151;p20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Fragestellungen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Können wir die Zielgrösse (Y) mittels Features 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r>
              <a:rPr lang="en"/>
              <a:t>) vorhersagen? (</a:t>
            </a:r>
            <a:r>
              <a:rPr b="1" lang="en"/>
              <a:t>Vorhersage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Welche “Features” erklären die Zielgrösse am besten? (</a:t>
            </a:r>
            <a:r>
              <a:rPr b="1" lang="en"/>
              <a:t>Feature Selektion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Wahl des Tuning-Parameters (Modellselektion)</a:t>
            </a:r>
            <a:endParaRPr sz="2730"/>
          </a:p>
        </p:txBody>
      </p:sp>
      <p:sp>
        <p:nvSpPr>
          <p:cNvPr id="680" name="Google Shape;680;p65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Ridge-Schätzer für eine Sequenz von Lambda’s (“äquivalent zu der Sequenz von Subgruppen”)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 zur Ermittlung eines optimalen Lambda (oder Informationskriteriums)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Glmnet package für Ridge Regression in 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glmnet: berechnet Ridge-Schätzer für eine Sequenz von Lambdas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cv.glmnet: Optimales lambda mittels Kreuzvalidierung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&lt;\lambda_1&lt;\lambda_2&lt;\ldots&lt;\lambda_K&lt;\infty" id="682" name="Google Shape;682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00" y="1899526"/>
            <a:ext cx="5771976" cy="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688" name="Google Shape;68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Wichtig: wähle alpha = 0 für Ridge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Sogenannter “Trace plot”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steigendes Lambda werden die Koeffizienten zum Nullpunkt geschrumpft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Erster Koeffizient ist der wichtigste (wie erwartet!)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946700"/>
            <a:ext cx="4566551" cy="4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697" name="Google Shape;697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Lambda.min: kleinster CV Fehler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Lambda.1se: grösstes lambda innerhalb 1 SE des kleinsten CVs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00" y="2857250"/>
            <a:ext cx="1925542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450" y="2839825"/>
            <a:ext cx="1960750" cy="112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67"/>
          <p:cNvGrpSpPr/>
          <p:nvPr/>
        </p:nvGrpSpPr>
        <p:grpSpPr>
          <a:xfrm>
            <a:off x="311711" y="1152464"/>
            <a:ext cx="4457638" cy="3744343"/>
            <a:chOff x="257025" y="844225"/>
            <a:chExt cx="4849476" cy="4111500"/>
          </a:xfrm>
        </p:grpSpPr>
        <p:pic>
          <p:nvPicPr>
            <p:cNvPr id="703" name="Google Shape;703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67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6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Lek3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11" name="Google Shape;711;p68"/>
          <p:cNvSpPr txBox="1"/>
          <p:nvPr>
            <p:ph idx="4294967295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n=442 Patienten mit Diabetes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Alter, Geschlecht, BMI, Blutdruck, Blutserum Werte und quadratische Term (p=64)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18" name="Google Shape;718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Training und Test Daten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19" name="Google Shape;719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 Regression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20" name="Google Shape;72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28" name="Google Shape;728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Vorwärtsselektion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29" name="Google Shape;729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Selektiertes Modell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30" name="Google Shape;73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4" y="1667225"/>
            <a:ext cx="4001456" cy="2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29150"/>
            <a:ext cx="4111250" cy="2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0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RMSE=59.9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(Modell mit allen p=64 Variablen: RMSE=84.5)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4" name="Google Shape;734;p70"/>
          <p:cNvSpPr txBox="1"/>
          <p:nvPr/>
        </p:nvSpPr>
        <p:spPr>
          <a:xfrm>
            <a:off x="6593250" y="4867150"/>
            <a:ext cx="26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# p-Werte des selektierten Modells sind verzerrt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740" name="Google Shape;7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71"/>
          <p:cNvSpPr txBox="1"/>
          <p:nvPr/>
        </p:nvSpPr>
        <p:spPr>
          <a:xfrm>
            <a:off x="365500" y="911800"/>
            <a:ext cx="3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Ridge Regression - Trace Plot</a:t>
            </a:r>
            <a:endParaRPr/>
          </a:p>
        </p:txBody>
      </p:sp>
      <p:sp>
        <p:nvSpPr>
          <p:cNvPr id="742" name="Google Shape;742;p71"/>
          <p:cNvSpPr txBox="1"/>
          <p:nvPr/>
        </p:nvSpPr>
        <p:spPr>
          <a:xfrm>
            <a:off x="4656600" y="911800"/>
            <a:ext cx="3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Kreuzvalidierung</a:t>
            </a:r>
            <a:endParaRPr/>
          </a:p>
        </p:txBody>
      </p:sp>
      <p:pic>
        <p:nvPicPr>
          <p:cNvPr id="743" name="Google Shape;7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00" y="1371850"/>
            <a:ext cx="3464311" cy="31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90" y="1395712"/>
            <a:ext cx="3779475" cy="24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1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RMSE=62.63 (Modell Vorwärtsregression: RMSE=59.89)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Eigenschaften von Ridge Regression</a:t>
            </a:r>
            <a:endParaRPr/>
          </a:p>
        </p:txBody>
      </p:sp>
      <p:sp>
        <p:nvSpPr>
          <p:cNvPr id="751" name="Google Shape;75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Weitere </a:t>
            </a:r>
            <a:r>
              <a:rPr lang="en" sz="2730"/>
              <a:t>Eigenschaften von Ridge Regression</a:t>
            </a:r>
            <a:endParaRPr sz="2730"/>
          </a:p>
        </p:txBody>
      </p:sp>
      <p:sp>
        <p:nvSpPr>
          <p:cNvPr id="757" name="Google Shape;757;p73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Analytische Lösung des Optimierungsproblems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in Richtung der Hauptkomponenten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Effektiven Freiheitsgrade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und Bayesianischen Statistik</a:t>
            </a:r>
            <a:endParaRPr/>
          </a:p>
        </p:txBody>
      </p:sp>
      <p:sp>
        <p:nvSpPr>
          <p:cNvPr id="758" name="Google Shape;75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</a:t>
            </a:r>
            <a:r>
              <a:rPr lang="en" sz="2730"/>
              <a:t> Analytischen Lösung (sh Übung)</a:t>
            </a:r>
            <a:endParaRPr sz="273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765" name="Google Shape;765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4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67" name="Google Shape;767;p74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8" name="Google Shape;76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1222900"/>
            <a:ext cx="4138870" cy="3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Kollinearität </a:t>
            </a:r>
            <a:endParaRPr sz="2730"/>
          </a:p>
        </p:txBody>
      </p:sp>
      <p:sp>
        <p:nvSpPr>
          <p:cNvPr id="775" name="Google Shape;77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6" name="Google Shape;776;p75"/>
          <p:cNvGrpSpPr/>
          <p:nvPr/>
        </p:nvGrpSpPr>
        <p:grpSpPr>
          <a:xfrm>
            <a:off x="2525550" y="1949700"/>
            <a:ext cx="609150" cy="1357600"/>
            <a:chOff x="2677950" y="1721100"/>
            <a:chExt cx="609150" cy="1357600"/>
          </a:xfrm>
        </p:grpSpPr>
        <p:cxnSp>
          <p:nvCxnSpPr>
            <p:cNvPr id="777" name="Google Shape;777;p75"/>
            <p:cNvCxnSpPr/>
            <p:nvPr/>
          </p:nvCxnSpPr>
          <p:spPr>
            <a:xfrm flipH="1" rot="10800000">
              <a:off x="2710650" y="2121300"/>
              <a:ext cx="381300" cy="301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8" name="Google Shape;778;p75"/>
            <p:cNvSpPr txBox="1"/>
            <p:nvPr/>
          </p:nvSpPr>
          <p:spPr>
            <a:xfrm>
              <a:off x="2890200" y="17211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1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cxnSp>
          <p:nvCxnSpPr>
            <p:cNvPr id="779" name="Google Shape;779;p75"/>
            <p:cNvCxnSpPr/>
            <p:nvPr/>
          </p:nvCxnSpPr>
          <p:spPr>
            <a:xfrm>
              <a:off x="2710650" y="2423100"/>
              <a:ext cx="331500" cy="39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0" name="Google Shape;780;p75"/>
            <p:cNvSpPr txBox="1"/>
            <p:nvPr/>
          </p:nvSpPr>
          <p:spPr>
            <a:xfrm>
              <a:off x="2677950" y="26785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781" name="Google Shape;781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Kollinearität der Kovariablen: Instabilität bei der Anpassung einer Hyperebene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stabil in Richtung </a:t>
            </a:r>
            <a:r>
              <a:rPr lang="en" sz="1600"/>
              <a:t>v</a:t>
            </a:r>
            <a:r>
              <a:rPr baseline="-25000" lang="en" sz="1600"/>
              <a:t>1</a:t>
            </a:r>
            <a:r>
              <a:rPr lang="en" sz="1600"/>
              <a:t>  grosse Varianz, viel Information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instabil in Richtung v</a:t>
            </a:r>
            <a:r>
              <a:rPr baseline="-25000" lang="en" sz="1600"/>
              <a:t>2</a:t>
            </a:r>
            <a:r>
              <a:rPr lang="en" sz="1600"/>
              <a:t>  kleine Varianz, wenig Information</a:t>
            </a:r>
            <a:endParaRPr baseline="30000"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01" y="2896450"/>
            <a:ext cx="2036750" cy="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Hauptachsentransformation</a:t>
            </a:r>
            <a:endParaRPr sz="2730"/>
          </a:p>
        </p:txBody>
      </p:sp>
      <p:sp>
        <p:nvSpPr>
          <p:cNvPr id="788" name="Google Shape;78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9" name="Google Shape;789;p76"/>
          <p:cNvGrpSpPr/>
          <p:nvPr/>
        </p:nvGrpSpPr>
        <p:grpSpPr>
          <a:xfrm>
            <a:off x="5395204" y="79893"/>
            <a:ext cx="2869203" cy="2572489"/>
            <a:chOff x="4961400" y="56845"/>
            <a:chExt cx="3303250" cy="2961650"/>
          </a:xfrm>
        </p:grpSpPr>
        <p:pic>
          <p:nvPicPr>
            <p:cNvPr id="790" name="Google Shape;790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1400" y="56845"/>
              <a:ext cx="3303250" cy="2961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1" name="Google Shape;791;p76"/>
            <p:cNvGrpSpPr/>
            <p:nvPr/>
          </p:nvGrpSpPr>
          <p:grpSpPr>
            <a:xfrm>
              <a:off x="6785862" y="680421"/>
              <a:ext cx="684769" cy="1248907"/>
              <a:chOff x="6938262" y="451821"/>
              <a:chExt cx="684769" cy="1248907"/>
            </a:xfrm>
          </p:grpSpPr>
          <p:cxnSp>
            <p:nvCxnSpPr>
              <p:cNvPr id="792" name="Google Shape;792;p76"/>
              <p:cNvCxnSpPr/>
              <p:nvPr/>
            </p:nvCxnSpPr>
            <p:spPr>
              <a:xfrm flipH="1" rot="10800000">
                <a:off x="6964345" y="792431"/>
                <a:ext cx="304500" cy="248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93" name="Google Shape;793;p76"/>
              <p:cNvSpPr txBox="1"/>
              <p:nvPr/>
            </p:nvSpPr>
            <p:spPr>
              <a:xfrm>
                <a:off x="7107631" y="451821"/>
                <a:ext cx="5154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1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94" name="Google Shape;794;p76"/>
              <p:cNvCxnSpPr/>
              <p:nvPr/>
            </p:nvCxnSpPr>
            <p:spPr>
              <a:xfrm>
                <a:off x="6964345" y="1029679"/>
                <a:ext cx="264600" cy="32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95" name="Google Shape;795;p76"/>
              <p:cNvSpPr txBox="1"/>
              <p:nvPr/>
            </p:nvSpPr>
            <p:spPr>
              <a:xfrm>
                <a:off x="6938262" y="1239928"/>
                <a:ext cx="6318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2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796" name="Google Shape;79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325" y="2652375"/>
            <a:ext cx="2858733" cy="2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6"/>
          <p:cNvSpPr txBox="1"/>
          <p:nvPr>
            <p:ph idx="1" type="body"/>
          </p:nvPr>
        </p:nvSpPr>
        <p:spPr>
          <a:xfrm>
            <a:off x="311700" y="1152475"/>
            <a:ext cx="43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Singulärwertzerlegung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V</a:t>
            </a:r>
            <a:r>
              <a:rPr lang="en" sz="1600"/>
              <a:t>:  Hauptachsenrichtungen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</a:t>
            </a:r>
            <a:r>
              <a:rPr lang="en" sz="1600"/>
              <a:t>: Spaltenraum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UD</a:t>
            </a:r>
            <a:r>
              <a:rPr lang="en" sz="1600"/>
              <a:t>: Hauptachsen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{\bf X=UDV^T}" id="798" name="Google Shape;798;p7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473" y="1234438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799" name="Google Shape;799;p7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2828" y="2652375"/>
            <a:ext cx="2337476" cy="35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6"/>
          <p:cNvSpPr/>
          <p:nvPr/>
        </p:nvSpPr>
        <p:spPr>
          <a:xfrm rot="-5400000">
            <a:off x="2589325" y="3321800"/>
            <a:ext cx="180300" cy="472200"/>
          </a:xfrm>
          <a:prstGeom prst="leftBrace">
            <a:avLst>
              <a:gd fmla="val 50000" name="adj1"/>
              <a:gd fmla="val 50737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801" name="Google Shape;801;p76"/>
          <p:cNvSpPr txBox="1"/>
          <p:nvPr/>
        </p:nvSpPr>
        <p:spPr>
          <a:xfrm>
            <a:off x="2282825" y="3719600"/>
            <a:ext cx="221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Koordinate bzgl orthogonaler Basis u</a:t>
            </a:r>
            <a:r>
              <a:rPr baseline="-25000" lang="en" sz="1600">
                <a:solidFill>
                  <a:schemeClr val="accent1"/>
                </a:solidFill>
              </a:rPr>
              <a:t>j</a:t>
            </a:r>
            <a:endParaRPr baseline="-25000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Schrumpfung in Richtung der Hauptachsen</a:t>
            </a:r>
            <a:endParaRPr/>
          </a:p>
        </p:txBody>
      </p:sp>
      <p:sp>
        <p:nvSpPr>
          <p:cNvPr id="807" name="Google Shape;807;p7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Ridge Regression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\bf\hat y}^{\rm Ridge}=\sum_{j=1}^{p}{\bf u}_j \frac{d_j^2}{d_j^2+\lambda}{\bf u}_j^T {\bf y}." id="809" name="Google Shape;809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27" y="1724575"/>
            <a:ext cx="3748398" cy="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7"/>
          <p:cNvSpPr/>
          <p:nvPr/>
        </p:nvSpPr>
        <p:spPr>
          <a:xfrm>
            <a:off x="3364150" y="1654100"/>
            <a:ext cx="627000" cy="9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7"/>
          <p:cNvSpPr txBox="1"/>
          <p:nvPr/>
        </p:nvSpPr>
        <p:spPr>
          <a:xfrm>
            <a:off x="756825" y="3023225"/>
            <a:ext cx="41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Varianz, geringste Information)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812" name="Google Shape;812;p77"/>
          <p:cNvSpPr txBox="1"/>
          <p:nvPr/>
        </p:nvSpPr>
        <p:spPr>
          <a:xfrm>
            <a:off x="7182217" y="3829288"/>
            <a:ext cx="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813" name="Google Shape;813;p77"/>
          <p:cNvSpPr txBox="1"/>
          <p:nvPr/>
        </p:nvSpPr>
        <p:spPr>
          <a:xfrm rot="-5400000">
            <a:off x="4283925" y="2174508"/>
            <a:ext cx="1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Schrumpffaktor</a:t>
            </a:r>
            <a:endParaRPr/>
          </a:p>
        </p:txBody>
      </p:sp>
      <p:pic>
        <p:nvPicPr>
          <p:cNvPr id="814" name="Google Shape;81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91" y="1115350"/>
            <a:ext cx="3671233" cy="27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8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Lineare Regression: p Freiheitsgrade (DF)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Aufgrund der Nebenbedingungen sollten die “effektiven” Freiheitsgrade von Ridge kleiner sein als 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 kann zeigen: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821" name="Google Shape;821;p7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325" y="2228250"/>
            <a:ext cx="2461550" cy="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00" y="3036600"/>
            <a:ext cx="3928374" cy="1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8"/>
          <p:cNvSpPr txBox="1"/>
          <p:nvPr/>
        </p:nvSpPr>
        <p:spPr>
          <a:xfrm>
            <a:off x="4626325" y="4354800"/>
            <a:ext cx="29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Dummy Daten: DF≈4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24" name="Google Shape;82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Ridge Regression and Bayesianische Statistik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30" name="Google Shape;830;p7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Bayesianischer Statistik sind die Daten (D) UND die Parameter (𝛽) Zufallsvariablen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Likelihood: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A-priori-Verteilung: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Inferenz basiert auf A-posteriori-Verteilung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831" name="Google Shape;831;p7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2" y="25175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og p(\beta|D) \propto \log p(D|\beta)+\log p(\beta)" id="832" name="Google Shape;832;p7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74" y="3852250"/>
            <a:ext cx="69418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675" y="163170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4925" y="2145564"/>
            <a:ext cx="703229" cy="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_i|X_i,\beta\sim N(X_i^T\beta,\sigma^2),\; i=1,\ldots,n" id="841" name="Google Shape;841;p8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7" y="1205275"/>
            <a:ext cx="6155548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_j \sim N(0,\tau^2),\; j=1,\ldots,p" id="842" name="Google Shape;842;p8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5" y="1931250"/>
            <a:ext cx="4811210" cy="52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80"/>
          <p:cNvGrpSpPr/>
          <p:nvPr/>
        </p:nvGrpSpPr>
        <p:grpSpPr>
          <a:xfrm>
            <a:off x="510914" y="3100628"/>
            <a:ext cx="8149936" cy="864647"/>
            <a:chOff x="510914" y="3253028"/>
            <a:chExt cx="8149936" cy="864647"/>
          </a:xfrm>
        </p:grpSpPr>
        <p:pic>
          <p:nvPicPr>
            <p:cNvPr descr="\text{arg}\max\limits_{\beta}\;\log p(\beta|D)" id="844" name="Google Shape;844;p80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914" y="3327075"/>
              <a:ext cx="3210560" cy="7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text{arg}\min\limits_{\beta}\; \rm RSS(\beta)+\frac{\sigma^2}{\tau^2}\|\beta\|_2^2" id="845" name="Google Shape;845;p80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27075" y="3253028"/>
              <a:ext cx="4133774" cy="790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80"/>
            <p:cNvSpPr/>
            <p:nvPr/>
          </p:nvSpPr>
          <p:spPr>
            <a:xfrm>
              <a:off x="3773400" y="3440150"/>
              <a:ext cx="663000" cy="325200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80"/>
          <p:cNvSpPr txBox="1"/>
          <p:nvPr/>
        </p:nvSpPr>
        <p:spPr>
          <a:xfrm>
            <a:off x="446875" y="4140025"/>
            <a:ext cx="74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A-</a:t>
            </a:r>
            <a:r>
              <a:rPr lang="en" sz="2200">
                <a:solidFill>
                  <a:schemeClr val="dk2"/>
                </a:solidFill>
              </a:rPr>
              <a:t>Priori-Verteilung führt zur Schrumpfung der Koeffizienten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848" name="Google Shape;84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80"/>
          <p:cNvSpPr/>
          <p:nvPr/>
        </p:nvSpPr>
        <p:spPr>
          <a:xfrm>
            <a:off x="387550" y="3061550"/>
            <a:ext cx="8444700" cy="16017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855" name="Google Shape;85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Approximation nichtlinearer Zusammenhänge </a:t>
            </a:r>
            <a:endParaRPr sz="2730"/>
          </a:p>
        </p:txBody>
      </p:sp>
      <p:sp>
        <p:nvSpPr>
          <p:cNvPr id="861" name="Google Shape;861;p8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Probleme betreffend “p gross, n klein” und deren Lösungsansätze spielen eine wichtige Rolle in vielen Disziplinen der Statistik (nicht immer offensichtlich)</a:t>
            </a:r>
            <a:endParaRPr sz="1600"/>
          </a:p>
        </p:txBody>
      </p:sp>
      <p:pic>
        <p:nvPicPr>
          <p:cNvPr id="862" name="Google Shape;8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00" y="1989675"/>
            <a:ext cx="4593301" cy="2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2"/>
          <p:cNvSpPr txBox="1"/>
          <p:nvPr/>
        </p:nvSpPr>
        <p:spPr>
          <a:xfrm>
            <a:off x="311700" y="1989675"/>
            <a:ext cx="3967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Beispiel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Response Y und Kovariable X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Nichtlinearer Zusammenhang (sinusoidal)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64" name="Google Shape;86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Spline?</a:t>
            </a:r>
            <a:endParaRPr sz="2730"/>
          </a:p>
        </p:txBody>
      </p:sp>
      <p:sp>
        <p:nvSpPr>
          <p:cNvPr id="870" name="Google Shape;870;p83"/>
          <p:cNvSpPr txBox="1"/>
          <p:nvPr/>
        </p:nvSpPr>
        <p:spPr>
          <a:xfrm>
            <a:off x="1200150" y="801375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konstant</a:t>
            </a:r>
            <a:endParaRPr/>
          </a:p>
        </p:txBody>
      </p:sp>
      <p:sp>
        <p:nvSpPr>
          <p:cNvPr id="871" name="Google Shape;871;p83"/>
          <p:cNvSpPr txBox="1"/>
          <p:nvPr/>
        </p:nvSpPr>
        <p:spPr>
          <a:xfrm>
            <a:off x="3828400" y="801375"/>
            <a:ext cx="20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stückweise konstant</a:t>
            </a:r>
            <a:endParaRPr/>
          </a:p>
        </p:txBody>
      </p:sp>
      <p:sp>
        <p:nvSpPr>
          <p:cNvPr id="872" name="Google Shape;872;p83"/>
          <p:cNvSpPr txBox="1"/>
          <p:nvPr/>
        </p:nvSpPr>
        <p:spPr>
          <a:xfrm>
            <a:off x="6706525" y="801375"/>
            <a:ext cx="1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stückweise linear</a:t>
            </a:r>
            <a:endParaRPr/>
          </a:p>
        </p:txBody>
      </p:sp>
      <p:grpSp>
        <p:nvGrpSpPr>
          <p:cNvPr id="873" name="Google Shape;873;p83"/>
          <p:cNvGrpSpPr/>
          <p:nvPr/>
        </p:nvGrpSpPr>
        <p:grpSpPr>
          <a:xfrm>
            <a:off x="42783" y="1128415"/>
            <a:ext cx="8937211" cy="1919853"/>
            <a:chOff x="-192175" y="1128349"/>
            <a:chExt cx="9248899" cy="2106025"/>
          </a:xfrm>
        </p:grpSpPr>
        <p:grpSp>
          <p:nvGrpSpPr>
            <p:cNvPr id="874" name="Google Shape;874;p83"/>
            <p:cNvGrpSpPr/>
            <p:nvPr/>
          </p:nvGrpSpPr>
          <p:grpSpPr>
            <a:xfrm>
              <a:off x="-192175" y="1128349"/>
              <a:ext cx="9248899" cy="2106025"/>
              <a:chOff x="-192175" y="747349"/>
              <a:chExt cx="9248899" cy="2106025"/>
            </a:xfrm>
          </p:grpSpPr>
          <p:pic>
            <p:nvPicPr>
              <p:cNvPr id="875" name="Google Shape;875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21325" y="747349"/>
                <a:ext cx="3435399" cy="20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" name="Google Shape;876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-3480" r="3480" t="0"/>
              <a:stretch/>
            </p:blipFill>
            <p:spPr>
              <a:xfrm>
                <a:off x="2643425" y="747350"/>
                <a:ext cx="3393025" cy="2106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" name="Google Shape;877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192175" y="770875"/>
                <a:ext cx="3357301" cy="201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78" name="Google Shape;878;p83"/>
            <p:cNvSpPr/>
            <p:nvPr/>
          </p:nvSpPr>
          <p:spPr>
            <a:xfrm>
              <a:off x="4133700" y="1634525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3"/>
            <p:cNvSpPr/>
            <p:nvPr/>
          </p:nvSpPr>
          <p:spPr>
            <a:xfrm>
              <a:off x="4995825" y="1951500"/>
              <a:ext cx="87300" cy="26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3"/>
            <p:cNvSpPr/>
            <p:nvPr/>
          </p:nvSpPr>
          <p:spPr>
            <a:xfrm rot="5400000">
              <a:off x="7051800" y="145530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3"/>
            <p:cNvSpPr/>
            <p:nvPr/>
          </p:nvSpPr>
          <p:spPr>
            <a:xfrm rot="5400000">
              <a:off x="7867650" y="2286550"/>
              <a:ext cx="87300" cy="12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83"/>
          <p:cNvSpPr txBox="1"/>
          <p:nvPr/>
        </p:nvSpPr>
        <p:spPr>
          <a:xfrm>
            <a:off x="369200" y="3079600"/>
            <a:ext cx="83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Spline: stückweise Polynome; “Glattheit” an den Knoten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Ein Spline kann mittels sogenannter B-Spline Basisfunktionen beschrieben werden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p=K+d+1 (K: Anz Knoten, d: Grad des Polynoms); typisch Wahl d=3 “kubisch”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 f(X)=\sum_{m=1}^{p}\beta_m B_m(X)" id="883" name="Google Shape;883;p8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0" y="4325100"/>
            <a:ext cx="46278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3"/>
          <p:cNvSpPr txBox="1"/>
          <p:nvPr/>
        </p:nvSpPr>
        <p:spPr>
          <a:xfrm>
            <a:off x="2436825" y="1226100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5" name="Google Shape;885;p83"/>
          <p:cNvSpPr txBox="1"/>
          <p:nvPr/>
        </p:nvSpPr>
        <p:spPr>
          <a:xfrm>
            <a:off x="5555450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6" name="Google Shape;886;p83"/>
          <p:cNvSpPr txBox="1"/>
          <p:nvPr/>
        </p:nvSpPr>
        <p:spPr>
          <a:xfrm>
            <a:off x="8388100" y="12320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p=6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7" name="Google Shape;88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grpSp>
        <p:nvGrpSpPr>
          <p:cNvPr id="893" name="Google Shape;893;p84"/>
          <p:cNvGrpSpPr/>
          <p:nvPr/>
        </p:nvGrpSpPr>
        <p:grpSpPr>
          <a:xfrm>
            <a:off x="5360189" y="953825"/>
            <a:ext cx="3421487" cy="4169899"/>
            <a:chOff x="7036589" y="953825"/>
            <a:chExt cx="3421487" cy="4169899"/>
          </a:xfrm>
        </p:grpSpPr>
        <p:pic>
          <p:nvPicPr>
            <p:cNvPr id="894" name="Google Shape;894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271" y="953825"/>
              <a:ext cx="3284140" cy="20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6589" y="3035375"/>
              <a:ext cx="3421487" cy="208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7" name="Google Shape;897;p84"/>
          <p:cNvGrpSpPr/>
          <p:nvPr/>
        </p:nvGrpSpPr>
        <p:grpSpPr>
          <a:xfrm>
            <a:off x="358525" y="1088500"/>
            <a:ext cx="4849200" cy="3709500"/>
            <a:chOff x="4244725" y="1209600"/>
            <a:chExt cx="4849200" cy="3709500"/>
          </a:xfrm>
        </p:grpSpPr>
        <p:grpSp>
          <p:nvGrpSpPr>
            <p:cNvPr id="898" name="Google Shape;898;p84"/>
            <p:cNvGrpSpPr/>
            <p:nvPr/>
          </p:nvGrpSpPr>
          <p:grpSpPr>
            <a:xfrm>
              <a:off x="4244725" y="1209600"/>
              <a:ext cx="4849200" cy="3709500"/>
              <a:chOff x="4244725" y="1209600"/>
              <a:chExt cx="4849200" cy="3709500"/>
            </a:xfrm>
          </p:grpSpPr>
          <p:sp>
            <p:nvSpPr>
              <p:cNvPr id="899" name="Google Shape;899;p84"/>
              <p:cNvSpPr txBox="1"/>
              <p:nvPr/>
            </p:nvSpPr>
            <p:spPr>
              <a:xfrm>
                <a:off x="4244725" y="1209600"/>
                <a:ext cx="4849200" cy="37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p=K+d+1 (K: Anz Knoten, d: Grad des Polynoms); d=3 “kubisch” 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Koeffizienten werden mittels OLS geschätzt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Im Beispiel, N=100. Wähle p=10 (1:10 Regel)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pic>
            <p:nvPicPr>
              <p:cNvPr descr=" Y\approx\sum_{m=1}^{p}\beta_m B_m(X)" id="900" name="Google Shape;900;p84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6157" y="1513875"/>
                <a:ext cx="3030176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1" name="Google Shape;901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6150" y="2932750"/>
              <a:ext cx="19812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6151" y="3947725"/>
              <a:ext cx="2371725" cy="37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18400" y="1079200"/>
            <a:ext cx="4551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RNA Sequencing Technologie ermöglicht Expressions-Messung tausender Genen simultan (p~10’000).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Stichprobengrösse (z.B. Patienten) ist relative klein (n~10-100).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Können wir den Response anhand der Genexpressionsmuster vorhersagen?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5011308" y="213648"/>
            <a:ext cx="4108707" cy="4824857"/>
            <a:chOff x="4564775" y="35300"/>
            <a:chExt cx="4267900" cy="5049563"/>
          </a:xfrm>
        </p:grpSpPr>
        <p:pic>
          <p:nvPicPr>
            <p:cNvPr id="169" name="Google Shape;1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5866549" y="4666063"/>
              <a:ext cx="119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 rot="-5400000">
              <a:off x="8068050" y="2197118"/>
              <a:ext cx="565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Genexpression</a:t>
            </a:r>
            <a:endParaRPr sz="272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Smoothing Splines und Ridge Regression</a:t>
            </a:r>
            <a:endParaRPr sz="2730"/>
          </a:p>
        </p:txBody>
      </p:sp>
      <p:sp>
        <p:nvSpPr>
          <p:cNvPr id="908" name="Google Shape;908;p85"/>
          <p:cNvSpPr txBox="1"/>
          <p:nvPr/>
        </p:nvSpPr>
        <p:spPr>
          <a:xfrm>
            <a:off x="305350" y="962450"/>
            <a:ext cx="700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Nehme p=n (d.h. Maximale Anz Knotenpunkte)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Schätze mittels Ridge Regression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Lambda: Kreuzvalidierung oder Effektive Freiheitsgrade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909" name="Google Shape;9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25" y="2440677"/>
            <a:ext cx="4115476" cy="2497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beta}_{\lambda}=\rm{argmin}\;\|\bf y- \bf B \beta\|^2+\lambda \beta^T\Omega\beta" id="910" name="Google Shape;910;p8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75" y="1363975"/>
            <a:ext cx="4018400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51" y="2636750"/>
            <a:ext cx="4577276" cy="1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49" y="3821725"/>
            <a:ext cx="15567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0085" y="3821725"/>
            <a:ext cx="15492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00" y="222900"/>
            <a:ext cx="3631801" cy="21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123775" y="1154700"/>
            <a:ext cx="397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Modellierung von Aktienkursen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VAR(d) Modell für p Aktien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>
            <a:off x="659251" y="1961762"/>
            <a:ext cx="3477773" cy="1100282"/>
            <a:chOff x="658850" y="1961850"/>
            <a:chExt cx="3376151" cy="955521"/>
          </a:xfrm>
        </p:grpSpPr>
        <p:pic>
          <p:nvPicPr>
            <p:cNvPr descr="&#10;&#10;X_1^t&amp;=\alpha_1+\beta_{11}X^{t-1}_1+\ldots+\beta_{1d}X_1^{t-d}+\epsilon_{1t}&#10;" id="182" name="Google Shape;182;p23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475" y="1961850"/>
              <a:ext cx="3341526" cy="24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#10;X_p^t=\alpha_p+\beta_{p1}X^{t-1}_1+\ldots+\beta_{pd}X_p^{t-d}+\epsilon_{pt}" id="183" name="Google Shape;183;p23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475" y="2658400"/>
              <a:ext cx="3341524" cy="258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3"/>
            <p:cNvSpPr txBox="1"/>
            <p:nvPr/>
          </p:nvSpPr>
          <p:spPr>
            <a:xfrm rot="5400000">
              <a:off x="664400" y="2233450"/>
              <a:ext cx="422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...</a:t>
              </a:r>
              <a:endParaRPr b="1" sz="1700"/>
            </a:p>
          </p:txBody>
        </p:sp>
        <p:sp>
          <p:nvSpPr>
            <p:cNvPr id="185" name="Google Shape;185;p23"/>
            <p:cNvSpPr txBox="1"/>
            <p:nvPr/>
          </p:nvSpPr>
          <p:spPr>
            <a:xfrm rot="5400000">
              <a:off x="2633250" y="2289900"/>
              <a:ext cx="422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...</a:t>
              </a:r>
              <a:endParaRPr b="1" sz="1700"/>
            </a:p>
          </p:txBody>
        </p:sp>
      </p:grpSp>
      <p:sp>
        <p:nvSpPr>
          <p:cNvPr id="186" name="Google Shape;186;p23"/>
          <p:cNvSpPr txBox="1"/>
          <p:nvPr/>
        </p:nvSpPr>
        <p:spPr>
          <a:xfrm>
            <a:off x="268900" y="3142500"/>
            <a:ext cx="5185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 Anzahl Modellparameter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Vorhersage der Aktienkurse? </a:t>
            </a:r>
            <a:endParaRPr sz="1800">
              <a:solidFill>
                <a:schemeClr val="dk2"/>
              </a:solidFill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800">
                <a:solidFill>
                  <a:schemeClr val="dk2"/>
                </a:solidFill>
              </a:rPr>
              <a:t>Was sagen uns die geschätzten Modellparameter?</a:t>
            </a:r>
            <a:r>
              <a:rPr lang="en" sz="1600">
                <a:solidFill>
                  <a:srgbClr val="111111"/>
                </a:solidFill>
                <a:highlight>
                  <a:srgbClr val="FFFFFF"/>
                </a:highlight>
              </a:rPr>
              <a:t>  </a:t>
            </a:r>
            <a:endParaRPr sz="1500"/>
          </a:p>
        </p:txBody>
      </p:sp>
      <p:sp>
        <p:nvSpPr>
          <p:cNvPr id="187" name="Google Shape;187;p23"/>
          <p:cNvSpPr txBox="1"/>
          <p:nvPr/>
        </p:nvSpPr>
        <p:spPr>
          <a:xfrm rot="-5400000">
            <a:off x="4708200" y="941875"/>
            <a:ext cx="1015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stock prices</a:t>
            </a:r>
            <a:endParaRPr sz="100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775" y="2239000"/>
            <a:ext cx="2650050" cy="27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 rot="-5400000">
            <a:off x="4725525" y="3455513"/>
            <a:ext cx="1592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realized variances (RV)</a:t>
            </a:r>
            <a:endParaRPr sz="1000"/>
          </a:p>
        </p:txBody>
      </p:sp>
      <p:pic>
        <p:nvPicPr>
          <p:cNvPr descr="d \times p^2" id="190" name="Google Shape;190;p2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7400" y="3175075"/>
            <a:ext cx="785874" cy="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11"/>
              <a:t>Finanzreihen</a:t>
            </a:r>
            <a:endParaRPr sz="271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483900" y="3572375"/>
            <a:ext cx="8348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(n=30=15+15)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4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